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546" r:id="rId5"/>
    <p:sldId id="547" r:id="rId6"/>
    <p:sldId id="258" r:id="rId7"/>
    <p:sldId id="548" r:id="rId8"/>
    <p:sldId id="549" r:id="rId9"/>
    <p:sldId id="550" r:id="rId10"/>
    <p:sldId id="575" r:id="rId11"/>
    <p:sldId id="271" r:id="rId12"/>
    <p:sldId id="561" r:id="rId13"/>
    <p:sldId id="566" r:id="rId14"/>
    <p:sldId id="263" r:id="rId15"/>
    <p:sldId id="272" r:id="rId16"/>
    <p:sldId id="572" r:id="rId17"/>
    <p:sldId id="573" r:id="rId18"/>
    <p:sldId id="261" r:id="rId19"/>
    <p:sldId id="5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EF26B4-E44E-F944-B647-8FFC828AC424}" v="144" dt="2020-11-27T23:41:04.8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4T22:58:43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24575,'77'45'0,"-1"0"0,1 0 0,0 0 0,0-1 0,0 1 0,6 6 0,6 5 0,-5-4 0,-16-13 0,-26-20 0,-27-20 0,-9 1 0,11-4 0,-6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2:28:19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24575,'0'18'0,"0"24"0,0-15 0,0 11 0,0-22 0,0-6 0,0-3 0,0 6 0,0 8 0,4-1 0,-3 6 0,9 7 0,-5-13 0,2 15 0,-4-22 0,-3-1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2:28:54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24575,'4'0'0,"-2"0"0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75F0-541A-E942-9328-721F1819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F9CCF-9449-D848-A3AC-EA8D80CFC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49752-8229-AF4B-A516-D7FDEB73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8704F-93A8-B146-B580-DDB88761C94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B3EC0-DF8C-2F49-8D7F-9D893447F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1F341-3415-6547-9061-92D9BCCE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10B3-ABCA-044B-9D43-D8BADC6B2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2C57-BCE7-B044-B5DB-A23553D2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63CDD-5AD9-F44C-A794-DE55D3599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C597C-B441-5F47-B1C2-F058E6BC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8704F-93A8-B146-B580-DDB88761C94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7E3F9-91FA-E14D-BC68-3B142FD0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F9F72-720F-574B-8CEB-3CC598D0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10B3-ABCA-044B-9D43-D8BADC6B2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9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152CB-06FC-0840-AB7B-6C944E9B94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61683-3E37-D54E-88D1-022A444A5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2FD3D-65A4-D147-AABD-A9A29D6C0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8704F-93A8-B146-B580-DDB88761C94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3D1F9-37DD-B849-99C5-BF8FE391E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338B4-DDA3-034D-A6FE-7808FEB5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10B3-ABCA-044B-9D43-D8BADC6B2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17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31D3-9AE4-644C-9AC9-93F0D3CC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4F1D4-5304-EE4D-9C0A-DB5EB720F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94898-9980-1541-8700-C9EC15F6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8704F-93A8-B146-B580-DDB88761C94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EB908-AAE5-D047-BB9E-D08E837D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9F078-9F38-6F4B-A245-333C17B82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10B3-ABCA-044B-9D43-D8BADC6B2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82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FE55D-E223-B145-8B3F-946A78AE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513BF-028B-1747-A709-AF02E6301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DC4D5-2567-5041-AD4C-811834E5F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8704F-93A8-B146-B580-DDB88761C94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20C9C-45BA-4448-B464-01BA49184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ABEDD-C5DC-B44F-ABDB-21F6AF794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10B3-ABCA-044B-9D43-D8BADC6B2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99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92A4-016F-ED4B-B678-A8D20F416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84D85-F00A-4042-988D-A688D5C5A4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52E52-8D9F-304F-AA4B-5E368E326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35454-6430-3E41-A089-E5CCB1360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8704F-93A8-B146-B580-DDB88761C94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1E620-3B26-9A4B-9670-09F1996E8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FB6C8-16BE-DE46-B6A9-B4E99EBC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10B3-ABCA-044B-9D43-D8BADC6B2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53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55C85-A3AF-C34D-89A9-EFF28B736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355BF-2D83-E44F-9465-BF7F04771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27B715-DC17-2041-B2B1-248E7E68E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DCD65A-D479-5044-8B84-44EA6CBDA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2A74A-E5F1-7E43-8D56-E904775F01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691986-33FB-2F44-9F4A-C5C2EAB32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8704F-93A8-B146-B580-DDB88761C94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7B1A5-7352-2E49-ABA3-F9C02A070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1F8F93-4CCC-084E-AA9C-424DFD9B4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10B3-ABCA-044B-9D43-D8BADC6B2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04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3C6B4-8362-7648-9A46-7D832CDA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5272C2-966F-444C-9EDA-1D74D7991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8704F-93A8-B146-B580-DDB88761C94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C15F6-31E4-0C42-BA51-379EE87E9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EF927-6F19-174D-9E38-A4AA7807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10B3-ABCA-044B-9D43-D8BADC6B2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46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07E994-6BE5-2140-A904-E94FD80C6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8704F-93A8-B146-B580-DDB88761C94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EE345-3B23-A643-B69A-1B2772F3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1D435-B6B6-EC48-A489-37EE6804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10B3-ABCA-044B-9D43-D8BADC6B2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14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938EF-2092-4449-AD34-150716EC9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A385E-91AB-F347-B293-3A747BD94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E5CFC-F228-764A-97B9-A22B93514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CDA59-A451-8B43-A71B-59D24FCA7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8704F-93A8-B146-B580-DDB88761C94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44C03-9359-7B41-B4DC-D4F546A6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333B5-3BFD-6C4A-A872-9A67E3E28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10B3-ABCA-044B-9D43-D8BADC6B2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50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48E7-C6FB-8F42-8E5A-2FFF25FA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D0E63D-7086-8D49-B071-24D826B06B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D79B4-1E4D-4148-935C-4CD447D8B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6B1AF-262E-E24B-972D-EBCE1576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8704F-93A8-B146-B580-DDB88761C94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F07D1-5D68-9C4E-8A97-C23183AE3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BAA68-8F54-5745-A2BA-C1F063D59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A10B3-ABCA-044B-9D43-D8BADC6B2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9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7EF73E-6622-7B44-A96E-E18636868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F4D77-D436-9D4C-A4A8-8E078DF6C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F7F26-7650-2841-9929-4F6E2C26F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8704F-93A8-B146-B580-DDB88761C94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E7FFD-3A09-D643-8F4A-31C0D8638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F2FE4-1585-0B45-8834-D2AF27D2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A10B3-ABCA-044B-9D43-D8BADC6B2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6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51" Type="http://schemas.openxmlformats.org/officeDocument/2006/relationships/customXml" Target="../ink/ink3.xml"/><Relationship Id="rId3" Type="http://schemas.openxmlformats.org/officeDocument/2006/relationships/customXml" Target="../ink/ink1.xml"/><Relationship Id="rId50" Type="http://schemas.openxmlformats.org/officeDocument/2006/relationships/image" Target="../media/image4620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.xml"/><Relationship Id="rId4" Type="http://schemas.openxmlformats.org/officeDocument/2006/relationships/image" Target="../media/image1410.png"/><Relationship Id="rId56" Type="http://schemas.openxmlformats.org/officeDocument/2006/relationships/image" Target="../media/image46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3.tiff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0.png"/><Relationship Id="rId4" Type="http://schemas.openxmlformats.org/officeDocument/2006/relationships/image" Target="../media/image24.png"/><Relationship Id="rId9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9C64-AF64-F54A-BEE2-8422EB8159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</p:spTree>
    <p:extLst>
      <p:ext uri="{BB962C8B-B14F-4D97-AF65-F5344CB8AC3E}">
        <p14:creationId xmlns:p14="http://schemas.microsoft.com/office/powerpoint/2010/main" val="4221701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3CD3E2-CDC8-9249-BDBF-DA4743157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516" y="882217"/>
            <a:ext cx="8202968" cy="491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2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4" y="1233054"/>
            <a:ext cx="9744421" cy="19812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3200" dirty="0"/>
              <a:t>Pick a starting point (w)</a:t>
            </a:r>
          </a:p>
          <a:p>
            <a:pPr lvl="1"/>
            <a:r>
              <a:rPr lang="en-US" sz="3200" dirty="0"/>
              <a:t>repeat until loss doesn’t decrease in all dimensions:</a:t>
            </a:r>
          </a:p>
          <a:p>
            <a:pPr lvl="2"/>
            <a:r>
              <a:rPr lang="en-US" sz="3200" dirty="0"/>
              <a:t>pick a dimension</a:t>
            </a:r>
          </a:p>
          <a:p>
            <a:pPr lvl="2"/>
            <a:r>
              <a:rPr lang="en-US" sz="3200" dirty="0"/>
              <a:t>move a small amount in that dimension towards decreasing loss (using the derivative)</a:t>
            </a:r>
          </a:p>
          <a:p>
            <a:endParaRPr lang="en-US" sz="3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695737" y="4295009"/>
          <a:ext cx="3564509" cy="1093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Equation" r:id="rId3" imgW="1447800" imgH="444500" progId="Equation.3">
                  <p:embed/>
                </p:oleObj>
              </mc:Choice>
              <mc:Fallback>
                <p:oleObj name="Equation" r:id="rId3" imgW="1447800" imgH="4445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5737" y="4295009"/>
                        <a:ext cx="3564509" cy="1093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195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801" y="0"/>
            <a:ext cx="10515600" cy="1325563"/>
          </a:xfrm>
        </p:spPr>
        <p:txBody>
          <a:bodyPr/>
          <a:lstStyle/>
          <a:p>
            <a:r>
              <a:rPr lang="en-US" dirty="0"/>
              <a:t>Gradient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47" y="1325563"/>
            <a:ext cx="11388436" cy="43114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8135E60-194E-FB49-A91F-1F6C7428D9C3}"/>
                  </a:ext>
                </a:extLst>
              </p14:cNvPr>
              <p14:cNvContentPartPr/>
              <p14:nvPr/>
            </p14:nvContentPartPr>
            <p14:xfrm>
              <a:off x="1630345" y="3590885"/>
              <a:ext cx="315720" cy="1753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8135E60-194E-FB49-A91F-1F6C7428D9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1345" y="3581885"/>
                <a:ext cx="33336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DAA9C13-3F86-D848-B89F-47638E8BC092}"/>
              </a:ext>
            </a:extLst>
          </p:cNvPr>
          <p:cNvGrpSpPr/>
          <p:nvPr/>
        </p:nvGrpSpPr>
        <p:grpSpPr>
          <a:xfrm>
            <a:off x="1031584" y="2330802"/>
            <a:ext cx="34920" cy="140400"/>
            <a:chOff x="1031584" y="2330802"/>
            <a:chExt cx="34920" cy="1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F28B766-F0B7-1E48-9FB3-E6FD4B5782CF}"/>
                    </a:ext>
                  </a:extLst>
                </p14:cNvPr>
                <p14:cNvContentPartPr/>
                <p14:nvPr/>
              </p14:nvContentPartPr>
              <p14:xfrm>
                <a:off x="1055344" y="2344842"/>
                <a:ext cx="11160" cy="126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F28B766-F0B7-1E48-9FB3-E6FD4B5782C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46344" y="2335842"/>
                  <a:ext cx="28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142688-85D8-E042-BF00-44046AB59A66}"/>
                    </a:ext>
                  </a:extLst>
                </p14:cNvPr>
                <p14:cNvContentPartPr/>
                <p14:nvPr/>
              </p14:nvContentPartPr>
              <p14:xfrm>
                <a:off x="1031584" y="2330802"/>
                <a:ext cx="252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142688-85D8-E042-BF00-44046AB59A6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22584" y="2322162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25620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801" y="0"/>
            <a:ext cx="10515600" cy="1325563"/>
          </a:xfrm>
        </p:spPr>
        <p:txBody>
          <a:bodyPr/>
          <a:lstStyle/>
          <a:p>
            <a:r>
              <a:rPr lang="en-US" dirty="0"/>
              <a:t>Learning Rate: Steps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83" y="1092893"/>
            <a:ext cx="11388436" cy="43114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0975" y="5685905"/>
            <a:ext cx="8542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Learning Rate should increase with the slope</a:t>
            </a:r>
          </a:p>
        </p:txBody>
      </p:sp>
    </p:spTree>
    <p:extLst>
      <p:ext uri="{BB962C8B-B14F-4D97-AF65-F5344CB8AC3E}">
        <p14:creationId xmlns:p14="http://schemas.microsoft.com/office/powerpoint/2010/main" val="674917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Dropout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453" y="140672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Randomly set some neurons to zero in the forward pass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4" y="2011680"/>
            <a:ext cx="3789450" cy="4131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32" y="2056925"/>
            <a:ext cx="3767658" cy="40861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72496" y="3906982"/>
            <a:ext cx="3408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After </a:t>
            </a:r>
            <a:r>
              <a:rPr lang="en-US" sz="2400" b="1"/>
              <a:t>Applying Dropout</a:t>
            </a:r>
            <a:endParaRPr lang="en-US" sz="2400" b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386523" y="4488873"/>
            <a:ext cx="3219699" cy="1662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38200" y="6324676"/>
            <a:ext cx="9364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  <a:latin typeface="Arial" charset="0"/>
              </a:rPr>
              <a:t>	Srivastava et al., 2014, </a:t>
            </a:r>
            <a:r>
              <a:rPr lang="en-US" dirty="0">
                <a:solidFill>
                  <a:srgbClr val="FFC000"/>
                </a:solidFill>
              </a:rPr>
              <a:t>https://</a:t>
            </a:r>
            <a:r>
              <a:rPr lang="en-US" dirty="0" err="1">
                <a:solidFill>
                  <a:srgbClr val="FFC000"/>
                </a:solidFill>
              </a:rPr>
              <a:t>www.cs.toronto.edu</a:t>
            </a:r>
            <a:r>
              <a:rPr lang="en-US" dirty="0">
                <a:solidFill>
                  <a:srgbClr val="FFC000"/>
                </a:solidFill>
              </a:rPr>
              <a:t>/~</a:t>
            </a:r>
            <a:r>
              <a:rPr lang="en-US" dirty="0" err="1">
                <a:solidFill>
                  <a:srgbClr val="FFC000"/>
                </a:solidFill>
              </a:rPr>
              <a:t>hinton</a:t>
            </a:r>
            <a:r>
              <a:rPr lang="en-US" dirty="0">
                <a:solidFill>
                  <a:srgbClr val="FFC000"/>
                </a:solidFill>
              </a:rPr>
              <a:t>/</a:t>
            </a:r>
            <a:r>
              <a:rPr lang="en-US" dirty="0" err="1">
                <a:solidFill>
                  <a:srgbClr val="FFC000"/>
                </a:solidFill>
              </a:rPr>
              <a:t>absps</a:t>
            </a:r>
            <a:r>
              <a:rPr lang="en-US" dirty="0">
                <a:solidFill>
                  <a:srgbClr val="FFC000"/>
                </a:solidFill>
              </a:rPr>
              <a:t>/</a:t>
            </a:r>
            <a:r>
              <a:rPr lang="en-US" dirty="0" err="1">
                <a:solidFill>
                  <a:srgbClr val="FFC000"/>
                </a:solidFill>
              </a:rPr>
              <a:t>JMLRdropout.pdf</a:t>
            </a:r>
            <a:endParaRPr lang="en-US" dirty="0">
              <a:solidFill>
                <a:srgbClr val="FFC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7647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10" y="4049084"/>
            <a:ext cx="4894302" cy="21709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855" y="769961"/>
            <a:ext cx="2344010" cy="32439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86129" y="2254102"/>
            <a:ext cx="5013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C00000"/>
                </a:solidFill>
              </a:rPr>
              <a:t>Forces </a:t>
            </a:r>
            <a:r>
              <a:rPr lang="en-US" sz="3200" b="1" dirty="0">
                <a:solidFill>
                  <a:srgbClr val="C00000"/>
                </a:solidFill>
              </a:rPr>
              <a:t>the network to have </a:t>
            </a:r>
            <a:r>
              <a:rPr lang="en-US" sz="3200" b="1">
                <a:solidFill>
                  <a:srgbClr val="C00000"/>
                </a:solidFill>
              </a:rPr>
              <a:t>a redundant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658949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revisited: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68729" y="1625859"/>
            <a:ext cx="9036974" cy="34939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A</a:t>
            </a:r>
            <a:r>
              <a:rPr lang="en-US" sz="3200" dirty="0">
                <a:solidFill>
                  <a:srgbClr val="FF6600"/>
                </a:solidFill>
              </a:rPr>
              <a:t> </a:t>
            </a:r>
            <a:r>
              <a:rPr lang="en-US" sz="3200" dirty="0" err="1">
                <a:solidFill>
                  <a:srgbClr val="FF6600"/>
                </a:solidFill>
              </a:rPr>
              <a:t>regularizer</a:t>
            </a:r>
            <a:r>
              <a:rPr lang="en-US" sz="3200" dirty="0">
                <a:solidFill>
                  <a:srgbClr val="FF6600"/>
                </a:solidFill>
              </a:rPr>
              <a:t> </a:t>
            </a:r>
            <a:r>
              <a:rPr lang="en-US" sz="3200" dirty="0"/>
              <a:t>is an additional criteria to the loss function to make sure that we don’t overfit</a:t>
            </a:r>
          </a:p>
          <a:p>
            <a:pPr marL="0" indent="0">
              <a:buNone/>
            </a:pPr>
            <a:r>
              <a:rPr lang="en-US" sz="3200" dirty="0"/>
              <a:t>It’s called a </a:t>
            </a:r>
            <a:r>
              <a:rPr lang="en-US" sz="3200" dirty="0" err="1"/>
              <a:t>regularizer</a:t>
            </a:r>
            <a:r>
              <a:rPr lang="en-US" sz="3200" dirty="0"/>
              <a:t> since it tries to keep the parameters more normal/regular</a:t>
            </a:r>
          </a:p>
          <a:p>
            <a:pPr marL="0" indent="0">
              <a:buNone/>
            </a:pPr>
            <a:r>
              <a:rPr lang="en-US" sz="3200" dirty="0"/>
              <a:t>It is a bias on the model forces the learning to prefer certain types of weights over others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478291" y="5119770"/>
          <a:ext cx="5332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Equation" r:id="rId3" imgW="2616200" imgH="457200" progId="Equation.3">
                  <p:embed/>
                </p:oleObj>
              </mc:Choice>
              <mc:Fallback>
                <p:oleObj name="Equation" r:id="rId3" imgW="26162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291" y="5119770"/>
                        <a:ext cx="53324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3C51721-B8B8-6F4D-9F48-047FF102E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232" y="1418475"/>
            <a:ext cx="2665268" cy="255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94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regularizers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79383" y="4708436"/>
            <a:ext cx="79728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Squared weights penalizes large values more</a:t>
            </a:r>
          </a:p>
          <a:p>
            <a:r>
              <a:rPr lang="en-US" sz="3200" dirty="0"/>
              <a:t>Sum of weights will penalize small values more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79383" y="2097300"/>
            <a:ext cx="3360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sum of the weights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79383" y="3142322"/>
            <a:ext cx="4801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sum of the squared weights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7873321" y="2033370"/>
          <a:ext cx="2408237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Equation" r:id="rId3" imgW="965200" imgH="406400" progId="Equation.3">
                  <p:embed/>
                </p:oleObj>
              </mc:Choice>
              <mc:Fallback>
                <p:oleObj name="Equation" r:id="rId3" imgW="965200" imgH="4064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3321" y="2033370"/>
                        <a:ext cx="2408237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7884433" y="3085881"/>
          <a:ext cx="285432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5" imgW="1143000" imgH="469900" progId="Equation.3">
                  <p:embed/>
                </p:oleObj>
              </mc:Choice>
              <mc:Fallback>
                <p:oleObj name="Equation" r:id="rId5" imgW="1143000" imgH="4699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84433" y="3085881"/>
                        <a:ext cx="2854325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6547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 (DNN)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252816" y="2792238"/>
                <a:ext cx="937260" cy="10744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816" y="2792238"/>
                <a:ext cx="937260" cy="10744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48216" y="2792238"/>
                <a:ext cx="384810" cy="10744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216" y="2792238"/>
                <a:ext cx="384810" cy="1074420"/>
              </a:xfrm>
              <a:prstGeom prst="rect">
                <a:avLst/>
              </a:prstGeom>
              <a:blipFill>
                <a:blip r:embed="rId3"/>
                <a:stretch>
                  <a:fillRect l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ross 10"/>
          <p:cNvSpPr/>
          <p:nvPr/>
        </p:nvSpPr>
        <p:spPr>
          <a:xfrm>
            <a:off x="3299926" y="3224944"/>
            <a:ext cx="168630" cy="168630"/>
          </a:xfrm>
          <a:prstGeom prst="plus">
            <a:avLst>
              <a:gd name="adj" fmla="val 4058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91166" y="2792238"/>
            <a:ext cx="626176" cy="1074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608254" y="3135063"/>
            <a:ext cx="0" cy="51702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4608253" y="3135063"/>
            <a:ext cx="0" cy="51702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325992" y="3393573"/>
            <a:ext cx="25851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632002" y="3249090"/>
            <a:ext cx="25851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588696" y="3249090"/>
            <a:ext cx="43306" cy="144483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214872" y="2792238"/>
                <a:ext cx="937260" cy="10744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872" y="2792238"/>
                <a:ext cx="937260" cy="10744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510272" y="2792238"/>
                <a:ext cx="384810" cy="10744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272" y="2792238"/>
                <a:ext cx="384810" cy="1074420"/>
              </a:xfrm>
              <a:prstGeom prst="rect">
                <a:avLst/>
              </a:prstGeom>
              <a:blipFill>
                <a:blip r:embed="rId5"/>
                <a:stretch>
                  <a:fillRect l="-93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ross 32"/>
          <p:cNvSpPr/>
          <p:nvPr/>
        </p:nvSpPr>
        <p:spPr>
          <a:xfrm>
            <a:off x="6261982" y="3224944"/>
            <a:ext cx="168630" cy="168630"/>
          </a:xfrm>
          <a:prstGeom prst="plus">
            <a:avLst>
              <a:gd name="adj" fmla="val 4058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249318" y="2792238"/>
            <a:ext cx="626176" cy="1074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7566406" y="3135063"/>
            <a:ext cx="0" cy="51702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7566405" y="3135063"/>
            <a:ext cx="0" cy="51702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7284144" y="3393573"/>
            <a:ext cx="25851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7590154" y="3249090"/>
            <a:ext cx="25851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546848" y="3249090"/>
            <a:ext cx="43306" cy="144483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8229730" y="2792238"/>
                <a:ext cx="937260" cy="10744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730" y="2792238"/>
                <a:ext cx="937260" cy="10744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9525130" y="2792238"/>
                <a:ext cx="384810" cy="10744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130" y="2792238"/>
                <a:ext cx="384810" cy="1074420"/>
              </a:xfrm>
              <a:prstGeom prst="rect">
                <a:avLst/>
              </a:prstGeom>
              <a:blipFill>
                <a:blip r:embed="rId7"/>
                <a:stretch>
                  <a:fillRect l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ross 41"/>
          <p:cNvSpPr/>
          <p:nvPr/>
        </p:nvSpPr>
        <p:spPr>
          <a:xfrm>
            <a:off x="9276840" y="3224944"/>
            <a:ext cx="168630" cy="168630"/>
          </a:xfrm>
          <a:prstGeom prst="plus">
            <a:avLst>
              <a:gd name="adj" fmla="val 4058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460000">
            <a:off x="4956683" y="3237016"/>
            <a:ext cx="168630" cy="168630"/>
          </a:xfrm>
          <a:prstGeom prst="plus">
            <a:avLst>
              <a:gd name="adj" fmla="val 4058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 rot="2460000">
            <a:off x="7957185" y="3283723"/>
            <a:ext cx="168630" cy="168630"/>
          </a:xfrm>
          <a:prstGeom prst="plus">
            <a:avLst>
              <a:gd name="adj" fmla="val 4058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252816" y="4409768"/>
            <a:ext cx="7657124" cy="383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Stochastic </a:t>
            </a:r>
            <a:r>
              <a:rPr lang="en-US">
                <a:solidFill>
                  <a:schemeClr val="tx1"/>
                </a:solidFill>
              </a:rPr>
              <a:t>Gradient Descent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2721446" y="3896154"/>
            <a:ext cx="0" cy="4568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738532" y="3881353"/>
            <a:ext cx="0" cy="4568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5683502" y="3881353"/>
            <a:ext cx="0" cy="4568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683469" y="3896101"/>
            <a:ext cx="0" cy="4568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698360" y="3896154"/>
            <a:ext cx="0" cy="4568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9719263" y="3866552"/>
            <a:ext cx="0" cy="45685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81715" y="2324546"/>
            <a:ext cx="141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338417" y="3114967"/>
            <a:ext cx="15721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Predicted data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0338417" y="4437390"/>
            <a:ext cx="15721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Actual data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0480153" y="3812803"/>
            <a:ext cx="1150374" cy="257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Loss</a:t>
            </a:r>
          </a:p>
        </p:txBody>
      </p:sp>
      <p:sp>
        <p:nvSpPr>
          <p:cNvPr id="60" name="Right Arrow 59"/>
          <p:cNvSpPr/>
          <p:nvPr/>
        </p:nvSpPr>
        <p:spPr>
          <a:xfrm>
            <a:off x="1805203" y="3279763"/>
            <a:ext cx="333313" cy="1310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/>
          <p:cNvSpPr/>
          <p:nvPr/>
        </p:nvSpPr>
        <p:spPr>
          <a:xfrm>
            <a:off x="9923135" y="3254218"/>
            <a:ext cx="333313" cy="1310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 rot="5400000">
            <a:off x="10862390" y="3561255"/>
            <a:ext cx="333313" cy="1310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/>
          <p:cNvSpPr/>
          <p:nvPr/>
        </p:nvSpPr>
        <p:spPr>
          <a:xfrm rot="16200000">
            <a:off x="10862389" y="4180249"/>
            <a:ext cx="333313" cy="1310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stCxn id="59" idx="1"/>
            <a:endCxn id="45" idx="3"/>
          </p:cNvCxnSpPr>
          <p:nvPr/>
        </p:nvCxnSpPr>
        <p:spPr>
          <a:xfrm flipH="1">
            <a:off x="9909940" y="3941791"/>
            <a:ext cx="570213" cy="659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294578" y="1666689"/>
            <a:ext cx="238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Layer </a:t>
            </a:r>
            <a:r>
              <a:rPr lang="en-US"/>
              <a:t>Neural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5F2E5F-C050-B54A-94BA-7465BA98C558}"/>
              </a:ext>
            </a:extLst>
          </p:cNvPr>
          <p:cNvSpPr txBox="1"/>
          <p:nvPr/>
        </p:nvSpPr>
        <p:spPr>
          <a:xfrm>
            <a:off x="2571474" y="2139880"/>
            <a:ext cx="2723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Froward Propagation 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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F9E029-C12E-704E-9516-1EC766315FCF}"/>
              </a:ext>
            </a:extLst>
          </p:cNvPr>
          <p:cNvSpPr txBox="1"/>
          <p:nvPr/>
        </p:nvSpPr>
        <p:spPr>
          <a:xfrm>
            <a:off x="5040998" y="4967004"/>
            <a:ext cx="2723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 </a:t>
            </a:r>
            <a:r>
              <a:rPr lang="en-US" dirty="0">
                <a:solidFill>
                  <a:srgbClr val="C00000"/>
                </a:solidFill>
              </a:rPr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A3DE1ED-9C93-0E4D-A0C9-B9957BDF3311}"/>
                  </a:ext>
                </a:extLst>
              </p:cNvPr>
              <p:cNvSpPr txBox="1"/>
              <p:nvPr/>
            </p:nvSpPr>
            <p:spPr>
              <a:xfrm>
                <a:off x="7935493" y="5554588"/>
                <a:ext cx="4076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Loss</a:t>
                </a:r>
                <a:r>
                  <a:rPr lang="en-US" b="1" baseline="-25000" dirty="0"/>
                  <a:t>(w)</a:t>
                </a:r>
                <a:r>
                  <a:rPr lang="en-US" b="1" dirty="0"/>
                  <a:t> = 1/N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𝑫𝒊𝒔𝒕𝒂𝒏𝒄𝒆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𝒙𝒊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A3DE1ED-9C93-0E4D-A0C9-B9957BDF3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493" y="5554588"/>
                <a:ext cx="4076052" cy="369332"/>
              </a:xfrm>
              <a:prstGeom prst="rect">
                <a:avLst/>
              </a:prstGeom>
              <a:blipFill>
                <a:blip r:embed="rId8"/>
                <a:stretch>
                  <a:fillRect l="-1242" t="-110000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E1DB6B2-DB61-EF4F-9AD5-0E2F39C721E0}"/>
                  </a:ext>
                </a:extLst>
              </p:cNvPr>
              <p:cNvSpPr/>
              <p:nvPr/>
            </p:nvSpPr>
            <p:spPr>
              <a:xfrm>
                <a:off x="1408517" y="2792132"/>
                <a:ext cx="384810" cy="10744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E1DB6B2-DB61-EF4F-9AD5-0E2F39C72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517" y="2792132"/>
                <a:ext cx="384810" cy="10744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21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04FEC79-21BE-8948-880E-039FBB38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" y="2554380"/>
            <a:ext cx="1502581" cy="1650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456E98-EF44-4141-9AFB-71185A2F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99" y="86420"/>
            <a:ext cx="5122150" cy="1325563"/>
          </a:xfrm>
        </p:spPr>
        <p:txBody>
          <a:bodyPr/>
          <a:lstStyle/>
          <a:p>
            <a:r>
              <a:rPr lang="en-US" dirty="0"/>
              <a:t>DNN Assignment 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17E183-C82C-A441-9C1E-F016A63BF29A}"/>
              </a:ext>
            </a:extLst>
          </p:cNvPr>
          <p:cNvSpPr/>
          <p:nvPr/>
        </p:nvSpPr>
        <p:spPr>
          <a:xfrm>
            <a:off x="1869023" y="2901168"/>
            <a:ext cx="1030939" cy="105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 </a:t>
            </a:r>
            <a:r>
              <a:rPr lang="en-US" sz="2800" dirty="0">
                <a:solidFill>
                  <a:schemeClr val="tx1"/>
                </a:solidFill>
              </a:rPr>
              <a:t>W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9144E9-D281-3B40-BF50-BF6FF288E7CB}"/>
              </a:ext>
            </a:extLst>
          </p:cNvPr>
          <p:cNvCxnSpPr>
            <a:cxnSpLocks/>
          </p:cNvCxnSpPr>
          <p:nvPr/>
        </p:nvCxnSpPr>
        <p:spPr>
          <a:xfrm>
            <a:off x="1419497" y="3429000"/>
            <a:ext cx="4294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6B53652-B238-2E49-9070-C3D95D79DB62}"/>
              </a:ext>
            </a:extLst>
          </p:cNvPr>
          <p:cNvSpPr/>
          <p:nvPr/>
        </p:nvSpPr>
        <p:spPr>
          <a:xfrm>
            <a:off x="2996703" y="2901168"/>
            <a:ext cx="382880" cy="105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13AD86-84F5-E441-8EF6-9E2BD38CA28F}"/>
              </a:ext>
            </a:extLst>
          </p:cNvPr>
          <p:cNvCxnSpPr>
            <a:cxnSpLocks/>
          </p:cNvCxnSpPr>
          <p:nvPr/>
        </p:nvCxnSpPr>
        <p:spPr>
          <a:xfrm>
            <a:off x="3381368" y="3418304"/>
            <a:ext cx="159021" cy="5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FAB5010-159B-9747-98AB-874F350609B3}"/>
              </a:ext>
            </a:extLst>
          </p:cNvPr>
          <p:cNvSpPr/>
          <p:nvPr/>
        </p:nvSpPr>
        <p:spPr>
          <a:xfrm>
            <a:off x="3557180" y="2901168"/>
            <a:ext cx="879172" cy="105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346C252-09B7-BB4C-8B60-31F6E336B513}"/>
              </a:ext>
            </a:extLst>
          </p:cNvPr>
          <p:cNvCxnSpPr>
            <a:cxnSpLocks/>
          </p:cNvCxnSpPr>
          <p:nvPr/>
        </p:nvCxnSpPr>
        <p:spPr>
          <a:xfrm>
            <a:off x="3722923" y="3493083"/>
            <a:ext cx="3828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2F548F2-0597-E047-BB26-195684FCB193}"/>
              </a:ext>
            </a:extLst>
          </p:cNvPr>
          <p:cNvCxnSpPr>
            <a:cxnSpLocks/>
          </p:cNvCxnSpPr>
          <p:nvPr/>
        </p:nvCxnSpPr>
        <p:spPr>
          <a:xfrm flipV="1">
            <a:off x="4105803" y="3183405"/>
            <a:ext cx="185835" cy="3096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48FC2C4-D586-6E41-889F-18A1C4E214E0}"/>
              </a:ext>
            </a:extLst>
          </p:cNvPr>
          <p:cNvSpPr/>
          <p:nvPr/>
        </p:nvSpPr>
        <p:spPr>
          <a:xfrm>
            <a:off x="7985169" y="2895820"/>
            <a:ext cx="1030939" cy="105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 </a:t>
            </a:r>
            <a:r>
              <a:rPr lang="en-US" sz="2800" dirty="0">
                <a:solidFill>
                  <a:schemeClr val="tx1"/>
                </a:solidFill>
              </a:rPr>
              <a:t>W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00134E-88D2-ED44-914D-65BFF57725BD}"/>
              </a:ext>
            </a:extLst>
          </p:cNvPr>
          <p:cNvCxnSpPr>
            <a:cxnSpLocks/>
          </p:cNvCxnSpPr>
          <p:nvPr/>
        </p:nvCxnSpPr>
        <p:spPr>
          <a:xfrm flipV="1">
            <a:off x="7651169" y="3423652"/>
            <a:ext cx="294026" cy="2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042A2DA-DC48-2547-8683-1582DF4DE4BC}"/>
              </a:ext>
            </a:extLst>
          </p:cNvPr>
          <p:cNvSpPr/>
          <p:nvPr/>
        </p:nvSpPr>
        <p:spPr>
          <a:xfrm>
            <a:off x="9112848" y="2895820"/>
            <a:ext cx="429379" cy="105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25B585-A3BD-AE49-A2E2-C99C9A3C3F35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9542227" y="3423652"/>
            <a:ext cx="382641" cy="2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959755A-1ACB-4041-80CC-B7A1B5DE0B3B}"/>
              </a:ext>
            </a:extLst>
          </p:cNvPr>
          <p:cNvSpPr txBox="1"/>
          <p:nvPr/>
        </p:nvSpPr>
        <p:spPr>
          <a:xfrm>
            <a:off x="10046789" y="3183405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A08747-F55D-9E48-A8A7-3BF6A5E5E28C}"/>
              </a:ext>
            </a:extLst>
          </p:cNvPr>
          <p:cNvSpPr txBox="1"/>
          <p:nvPr/>
        </p:nvSpPr>
        <p:spPr>
          <a:xfrm>
            <a:off x="81129" y="5337663"/>
            <a:ext cx="2832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[28x28]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[1x784]</a:t>
            </a:r>
          </a:p>
          <a:p>
            <a:r>
              <a:rPr lang="en-US" dirty="0"/>
              <a:t>Flatten a Matrix to a vector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7AC918-82FD-EF4A-A48C-79169E7D79C3}"/>
              </a:ext>
            </a:extLst>
          </p:cNvPr>
          <p:cNvSpPr txBox="1"/>
          <p:nvPr/>
        </p:nvSpPr>
        <p:spPr>
          <a:xfrm>
            <a:off x="3528576" y="4083546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[1x 128]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9A17D3-6BE1-2C4A-BA6A-8F7E5F8F8371}"/>
              </a:ext>
            </a:extLst>
          </p:cNvPr>
          <p:cNvSpPr txBox="1"/>
          <p:nvPr/>
        </p:nvSpPr>
        <p:spPr>
          <a:xfrm>
            <a:off x="2212641" y="4065506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[784 x 128]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099C68-EA62-E94B-B7A2-8F1100A0FFDC}"/>
              </a:ext>
            </a:extLst>
          </p:cNvPr>
          <p:cNvSpPr txBox="1"/>
          <p:nvPr/>
        </p:nvSpPr>
        <p:spPr>
          <a:xfrm>
            <a:off x="1183643" y="4083546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[1x 784]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7252B5DF-669F-5542-BCEE-33997A409A2A}"/>
              </a:ext>
            </a:extLst>
          </p:cNvPr>
          <p:cNvSpPr/>
          <p:nvPr/>
        </p:nvSpPr>
        <p:spPr>
          <a:xfrm rot="5400000">
            <a:off x="2649805" y="2972968"/>
            <a:ext cx="369331" cy="316632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C14DE7-BD34-D74B-BC6C-D6B44F5116B9}"/>
              </a:ext>
            </a:extLst>
          </p:cNvPr>
          <p:cNvSpPr txBox="1"/>
          <p:nvPr/>
        </p:nvSpPr>
        <p:spPr>
          <a:xfrm>
            <a:off x="2029163" y="408328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F3AB4A-7068-9648-B403-B865FC24624E}"/>
              </a:ext>
            </a:extLst>
          </p:cNvPr>
          <p:cNvSpPr txBox="1"/>
          <p:nvPr/>
        </p:nvSpPr>
        <p:spPr>
          <a:xfrm>
            <a:off x="3333743" y="40655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59B71A-634F-E44E-A6F9-453831DFA46B}"/>
              </a:ext>
            </a:extLst>
          </p:cNvPr>
          <p:cNvSpPr txBox="1"/>
          <p:nvPr/>
        </p:nvSpPr>
        <p:spPr>
          <a:xfrm>
            <a:off x="1963454" y="3668213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[784 x 128]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1B6B5F-197E-4C42-809E-8D27276672D1}"/>
              </a:ext>
            </a:extLst>
          </p:cNvPr>
          <p:cNvSpPr txBox="1"/>
          <p:nvPr/>
        </p:nvSpPr>
        <p:spPr>
          <a:xfrm>
            <a:off x="10155164" y="409060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[1x 10]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7F4A8FD-8D44-4A45-80D7-D7C6EC695502}"/>
              </a:ext>
            </a:extLst>
          </p:cNvPr>
          <p:cNvSpPr txBox="1"/>
          <p:nvPr/>
        </p:nvSpPr>
        <p:spPr>
          <a:xfrm>
            <a:off x="8898863" y="408261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[64 x 10]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38F04CF-9255-324B-BCF8-41D8B2CB5EC9}"/>
              </a:ext>
            </a:extLst>
          </p:cNvPr>
          <p:cNvSpPr txBox="1"/>
          <p:nvPr/>
        </p:nvSpPr>
        <p:spPr>
          <a:xfrm>
            <a:off x="7860471" y="4100651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[1x64]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99539194-4CC6-8B4E-A873-9752045FEC2A}"/>
              </a:ext>
            </a:extLst>
          </p:cNvPr>
          <p:cNvSpPr/>
          <p:nvPr/>
        </p:nvSpPr>
        <p:spPr>
          <a:xfrm rot="5400000">
            <a:off x="9248621" y="3065830"/>
            <a:ext cx="369331" cy="301481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D3BF9-361F-0645-BD79-313DFC526493}"/>
              </a:ext>
            </a:extLst>
          </p:cNvPr>
          <p:cNvSpPr txBox="1"/>
          <p:nvPr/>
        </p:nvSpPr>
        <p:spPr>
          <a:xfrm>
            <a:off x="8685895" y="410039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3EAFFF7-007C-EF48-A795-7FC5917ACCAD}"/>
              </a:ext>
            </a:extLst>
          </p:cNvPr>
          <p:cNvSpPr txBox="1"/>
          <p:nvPr/>
        </p:nvSpPr>
        <p:spPr>
          <a:xfrm>
            <a:off x="9969725" y="40826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4AAE8EF-27CE-D449-A5D6-E5E976971500}"/>
              </a:ext>
            </a:extLst>
          </p:cNvPr>
          <p:cNvSpPr/>
          <p:nvPr/>
        </p:nvSpPr>
        <p:spPr>
          <a:xfrm>
            <a:off x="11491085" y="2508115"/>
            <a:ext cx="429379" cy="19267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baseline="-250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baseline="-250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baseline="-250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baseline="-250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baseline="-250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baseline="-250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baseline="-250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122FF3D-D764-594B-A43D-8C63E9BBF52C}"/>
              </a:ext>
            </a:extLst>
          </p:cNvPr>
          <p:cNvSpPr txBox="1"/>
          <p:nvPr/>
        </p:nvSpPr>
        <p:spPr>
          <a:xfrm>
            <a:off x="10747527" y="3183405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S(y)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775DCE8-7453-2F49-9FBC-DDDBBB87C0FC}"/>
              </a:ext>
            </a:extLst>
          </p:cNvPr>
          <p:cNvCxnSpPr>
            <a:cxnSpLocks/>
          </p:cNvCxnSpPr>
          <p:nvPr/>
        </p:nvCxnSpPr>
        <p:spPr>
          <a:xfrm>
            <a:off x="10322977" y="3431674"/>
            <a:ext cx="4684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A7DE93D-F41B-F241-8502-4554E1B80828}"/>
              </a:ext>
            </a:extLst>
          </p:cNvPr>
          <p:cNvSpPr txBox="1"/>
          <p:nvPr/>
        </p:nvSpPr>
        <p:spPr>
          <a:xfrm>
            <a:off x="11464622" y="213837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“3”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572601-7CF5-9E41-A89C-36B02597E05D}"/>
              </a:ext>
            </a:extLst>
          </p:cNvPr>
          <p:cNvSpPr/>
          <p:nvPr/>
        </p:nvSpPr>
        <p:spPr>
          <a:xfrm>
            <a:off x="4979573" y="2890472"/>
            <a:ext cx="1030939" cy="105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 </a:t>
            </a:r>
            <a:r>
              <a:rPr lang="en-US" sz="2800" dirty="0">
                <a:solidFill>
                  <a:schemeClr val="tx1"/>
                </a:solidFill>
              </a:rPr>
              <a:t>W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7FE9A8-D581-8241-8021-77F7EC782692}"/>
              </a:ext>
            </a:extLst>
          </p:cNvPr>
          <p:cNvCxnSpPr>
            <a:cxnSpLocks/>
          </p:cNvCxnSpPr>
          <p:nvPr/>
        </p:nvCxnSpPr>
        <p:spPr>
          <a:xfrm flipV="1">
            <a:off x="4530621" y="3418304"/>
            <a:ext cx="428856" cy="8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E816ABD-99E1-8B4B-867E-B1C7A27A8EE9}"/>
              </a:ext>
            </a:extLst>
          </p:cNvPr>
          <p:cNvSpPr/>
          <p:nvPr/>
        </p:nvSpPr>
        <p:spPr>
          <a:xfrm>
            <a:off x="6107253" y="2890472"/>
            <a:ext cx="382880" cy="105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F7A62C4-3AD1-444A-817A-8F4EBF1E5D6D}"/>
              </a:ext>
            </a:extLst>
          </p:cNvPr>
          <p:cNvCxnSpPr>
            <a:cxnSpLocks/>
          </p:cNvCxnSpPr>
          <p:nvPr/>
        </p:nvCxnSpPr>
        <p:spPr>
          <a:xfrm>
            <a:off x="6491918" y="3407608"/>
            <a:ext cx="159021" cy="5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D2524CB-2C7E-0948-9298-C90B3B7A3690}"/>
              </a:ext>
            </a:extLst>
          </p:cNvPr>
          <p:cNvSpPr/>
          <p:nvPr/>
        </p:nvSpPr>
        <p:spPr>
          <a:xfrm>
            <a:off x="6667730" y="2890472"/>
            <a:ext cx="879172" cy="105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B715546-1C4A-FA4D-B28F-B9CCF6B3330C}"/>
              </a:ext>
            </a:extLst>
          </p:cNvPr>
          <p:cNvCxnSpPr>
            <a:cxnSpLocks/>
          </p:cNvCxnSpPr>
          <p:nvPr/>
        </p:nvCxnSpPr>
        <p:spPr>
          <a:xfrm>
            <a:off x="6833473" y="3482387"/>
            <a:ext cx="3828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6D024AF-DEAE-8C42-8328-619D68D1DE04}"/>
              </a:ext>
            </a:extLst>
          </p:cNvPr>
          <p:cNvCxnSpPr>
            <a:cxnSpLocks/>
          </p:cNvCxnSpPr>
          <p:nvPr/>
        </p:nvCxnSpPr>
        <p:spPr>
          <a:xfrm flipV="1">
            <a:off x="7216353" y="3172709"/>
            <a:ext cx="185835" cy="3096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348476E-BEAB-CC4E-90BA-16E1A6AFE4D2}"/>
              </a:ext>
            </a:extLst>
          </p:cNvPr>
          <p:cNvSpPr txBox="1"/>
          <p:nvPr/>
        </p:nvSpPr>
        <p:spPr>
          <a:xfrm>
            <a:off x="6822096" y="4084268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[1x 64]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1348DF3-119E-8344-A53C-ED6DCF024033}"/>
              </a:ext>
            </a:extLst>
          </p:cNvPr>
          <p:cNvSpPr txBox="1"/>
          <p:nvPr/>
        </p:nvSpPr>
        <p:spPr>
          <a:xfrm>
            <a:off x="5496222" y="406622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[128 x 64]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52CF34-7AFC-4F47-9A4E-F9361C2E3D9B}"/>
              </a:ext>
            </a:extLst>
          </p:cNvPr>
          <p:cNvSpPr txBox="1"/>
          <p:nvPr/>
        </p:nvSpPr>
        <p:spPr>
          <a:xfrm>
            <a:off x="4467224" y="408426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[1x 128]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EE9C6C7C-DDEF-5042-BC45-2A1EA31ABA69}"/>
              </a:ext>
            </a:extLst>
          </p:cNvPr>
          <p:cNvSpPr/>
          <p:nvPr/>
        </p:nvSpPr>
        <p:spPr>
          <a:xfrm rot="5400000">
            <a:off x="5883353" y="3019455"/>
            <a:ext cx="369331" cy="30747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3F03B74-6136-6143-B1F3-DC440E75A8FC}"/>
              </a:ext>
            </a:extLst>
          </p:cNvPr>
          <p:cNvSpPr txBox="1"/>
          <p:nvPr/>
        </p:nvSpPr>
        <p:spPr>
          <a:xfrm>
            <a:off x="5312744" y="408400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FC9B6C-13DD-D343-95D6-6703264498E9}"/>
              </a:ext>
            </a:extLst>
          </p:cNvPr>
          <p:cNvSpPr txBox="1"/>
          <p:nvPr/>
        </p:nvSpPr>
        <p:spPr>
          <a:xfrm>
            <a:off x="6627263" y="40662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A9306C6-4826-754F-80DC-B79108ABF6F9}"/>
              </a:ext>
            </a:extLst>
          </p:cNvPr>
          <p:cNvSpPr txBox="1"/>
          <p:nvPr/>
        </p:nvSpPr>
        <p:spPr>
          <a:xfrm>
            <a:off x="5082614" y="3644125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[128 x 64]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D4782A-B23E-3844-BBE8-07513461ADFC}"/>
              </a:ext>
            </a:extLst>
          </p:cNvPr>
          <p:cNvSpPr/>
          <p:nvPr/>
        </p:nvSpPr>
        <p:spPr>
          <a:xfrm>
            <a:off x="1500370" y="1786071"/>
            <a:ext cx="279238" cy="1202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8C4D87E-02A5-6D44-8848-1578589597A9}"/>
              </a:ext>
            </a:extLst>
          </p:cNvPr>
          <p:cNvSpPr/>
          <p:nvPr/>
        </p:nvSpPr>
        <p:spPr>
          <a:xfrm>
            <a:off x="4581519" y="1760240"/>
            <a:ext cx="279238" cy="1202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C57E3AC-42B0-A046-987F-2590CFF8B133}"/>
              </a:ext>
            </a:extLst>
          </p:cNvPr>
          <p:cNvSpPr/>
          <p:nvPr/>
        </p:nvSpPr>
        <p:spPr>
          <a:xfrm>
            <a:off x="7656445" y="1771356"/>
            <a:ext cx="279238" cy="1202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8E409-60D1-EA4F-9EC6-8EC023A957CC}"/>
              </a:ext>
            </a:extLst>
          </p:cNvPr>
          <p:cNvSpPr txBox="1"/>
          <p:nvPr/>
        </p:nvSpPr>
        <p:spPr>
          <a:xfrm>
            <a:off x="5799825" y="233997"/>
            <a:ext cx="5905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Representation Learning</a:t>
            </a:r>
            <a:r>
              <a:rPr lang="en-US" dirty="0">
                <a:solidFill>
                  <a:srgbClr val="C00000"/>
                </a:solidFill>
              </a:rPr>
              <a:t>: We call this vector with lower dimensionality: </a:t>
            </a:r>
            <a:r>
              <a:rPr lang="en-US" b="1" u="sng" dirty="0">
                <a:solidFill>
                  <a:srgbClr val="C00000"/>
                </a:solidFill>
              </a:rPr>
              <a:t>Latent Features, Feature Representations, or Embedding Representation </a:t>
            </a:r>
            <a:r>
              <a:rPr lang="en-US" dirty="0">
                <a:solidFill>
                  <a:srgbClr val="C00000"/>
                </a:solidFill>
              </a:rPr>
              <a:t>of the Input) with respect to the learned task. 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03DD3730-AD4C-9C47-A732-34B5EDE4A372}"/>
              </a:ext>
            </a:extLst>
          </p:cNvPr>
          <p:cNvCxnSpPr>
            <a:cxnSpLocks/>
            <a:stCxn id="16" idx="2"/>
            <a:endCxn id="77" idx="3"/>
          </p:cNvCxnSpPr>
          <p:nvPr/>
        </p:nvCxnSpPr>
        <p:spPr>
          <a:xfrm rot="5400000">
            <a:off x="7875153" y="1494857"/>
            <a:ext cx="938178" cy="817117"/>
          </a:xfrm>
          <a:prstGeom prst="curvedConnector2">
            <a:avLst/>
          </a:prstGeom>
          <a:ln w="38100">
            <a:solidFill>
              <a:srgbClr val="C00000">
                <a:alpha val="97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031C268-AA02-1F48-A0C2-1946E4DDDB51}"/>
              </a:ext>
            </a:extLst>
          </p:cNvPr>
          <p:cNvSpPr txBox="1"/>
          <p:nvPr/>
        </p:nvSpPr>
        <p:spPr>
          <a:xfrm>
            <a:off x="4347792" y="1356132"/>
            <a:ext cx="79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E0E962E-21F9-C046-A8B6-8A124B87E06C}"/>
              </a:ext>
            </a:extLst>
          </p:cNvPr>
          <p:cNvSpPr txBox="1"/>
          <p:nvPr/>
        </p:nvSpPr>
        <p:spPr>
          <a:xfrm>
            <a:off x="1259523" y="1399371"/>
            <a:ext cx="79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B126987-BE6B-E142-8AEB-0883BFBF879F}"/>
              </a:ext>
            </a:extLst>
          </p:cNvPr>
          <p:cNvSpPr txBox="1"/>
          <p:nvPr/>
        </p:nvSpPr>
        <p:spPr>
          <a:xfrm>
            <a:off x="7309270" y="1341814"/>
            <a:ext cx="79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1484BC5-4AD0-2A4F-A6E9-712452CD39D1}"/>
              </a:ext>
            </a:extLst>
          </p:cNvPr>
          <p:cNvSpPr txBox="1"/>
          <p:nvPr/>
        </p:nvSpPr>
        <p:spPr>
          <a:xfrm>
            <a:off x="11308517" y="1718749"/>
            <a:ext cx="79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44A341-3AC4-3944-A5EF-EE5E78055981}"/>
              </a:ext>
            </a:extLst>
          </p:cNvPr>
          <p:cNvSpPr txBox="1"/>
          <p:nvPr/>
        </p:nvSpPr>
        <p:spPr>
          <a:xfrm>
            <a:off x="8097463" y="3630042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[ 64 x 10]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9C7F6D-BEDC-1443-BFB5-C5DC930E609F}"/>
              </a:ext>
            </a:extLst>
          </p:cNvPr>
          <p:cNvSpPr txBox="1"/>
          <p:nvPr/>
        </p:nvSpPr>
        <p:spPr>
          <a:xfrm>
            <a:off x="8527535" y="5940809"/>
            <a:ext cx="3184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hot encoding:</a:t>
            </a:r>
          </a:p>
          <a:p>
            <a:r>
              <a:rPr lang="en-US" dirty="0"/>
              <a:t>Sparse representation of output</a:t>
            </a:r>
          </a:p>
        </p:txBody>
      </p: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B5765B50-4C0A-654D-90F5-37EFC1E54089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10046789" y="4434838"/>
            <a:ext cx="1658986" cy="1505972"/>
          </a:xfrm>
          <a:prstGeom prst="curvedConnector2">
            <a:avLst/>
          </a:prstGeom>
          <a:ln w="19050">
            <a:solidFill>
              <a:schemeClr val="tx1">
                <a:alpha val="9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8BD7511F-7F48-884D-A611-D7FB64DB4FF0}"/>
              </a:ext>
            </a:extLst>
          </p:cNvPr>
          <p:cNvSpPr txBox="1"/>
          <p:nvPr/>
        </p:nvSpPr>
        <p:spPr>
          <a:xfrm>
            <a:off x="3637049" y="2962536"/>
            <a:ext cx="66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RELU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12D7B74-4DA7-EB40-B199-CCCD58075D7C}"/>
              </a:ext>
            </a:extLst>
          </p:cNvPr>
          <p:cNvSpPr txBox="1"/>
          <p:nvPr/>
        </p:nvSpPr>
        <p:spPr>
          <a:xfrm>
            <a:off x="6737338" y="2903841"/>
            <a:ext cx="66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RELU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0AD77B3E-E08E-EC49-B51A-9B985D79E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856" y="5211060"/>
            <a:ext cx="3977497" cy="156750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72646A54-4433-9746-BD38-EB6F9CFC021A}"/>
              </a:ext>
            </a:extLst>
          </p:cNvPr>
          <p:cNvSpPr txBox="1"/>
          <p:nvPr/>
        </p:nvSpPr>
        <p:spPr>
          <a:xfrm>
            <a:off x="5549775" y="5030889"/>
            <a:ext cx="1067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28 X 28 = 784 </a:t>
            </a:r>
          </a:p>
        </p:txBody>
      </p:sp>
    </p:spTree>
    <p:extLst>
      <p:ext uri="{BB962C8B-B14F-4D97-AF65-F5344CB8AC3E}">
        <p14:creationId xmlns:p14="http://schemas.microsoft.com/office/powerpoint/2010/main" val="1429736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BBEC-D5EE-C848-AA3C-DDC09FD77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Forward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AF038F-B5D0-9E4E-9B4A-6027306E6B37}"/>
              </a:ext>
            </a:extLst>
          </p:cNvPr>
          <p:cNvSpPr/>
          <p:nvPr/>
        </p:nvSpPr>
        <p:spPr>
          <a:xfrm>
            <a:off x="3580082" y="3577392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A0D715-962D-DC45-A086-270015FA8983}"/>
              </a:ext>
            </a:extLst>
          </p:cNvPr>
          <p:cNvCxnSpPr>
            <a:cxnSpLocks/>
            <a:stCxn id="10" idx="4"/>
            <a:endCxn id="4" idx="0"/>
          </p:cNvCxnSpPr>
          <p:nvPr/>
        </p:nvCxnSpPr>
        <p:spPr>
          <a:xfrm>
            <a:off x="4033912" y="3119254"/>
            <a:ext cx="3370" cy="45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3BEF58-C5B0-134D-AD59-6458EF4E2B52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>
            <a:off x="1793485" y="3428962"/>
            <a:ext cx="1786597" cy="6056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FAAEA0-3731-8F4A-AA43-C0C6C64CD2E5}"/>
              </a:ext>
            </a:extLst>
          </p:cNvPr>
          <p:cNvCxnSpPr>
            <a:cxnSpLocks/>
            <a:stCxn id="12" idx="6"/>
            <a:endCxn id="4" idx="2"/>
          </p:cNvCxnSpPr>
          <p:nvPr/>
        </p:nvCxnSpPr>
        <p:spPr>
          <a:xfrm flipV="1">
            <a:off x="1793484" y="4034592"/>
            <a:ext cx="1786598" cy="24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6134F3-CE32-A040-ADFC-2D038DD7CCE9}"/>
              </a:ext>
            </a:extLst>
          </p:cNvPr>
          <p:cNvCxnSpPr>
            <a:cxnSpLocks/>
            <a:stCxn id="13" idx="6"/>
            <a:endCxn id="4" idx="2"/>
          </p:cNvCxnSpPr>
          <p:nvPr/>
        </p:nvCxnSpPr>
        <p:spPr>
          <a:xfrm flipV="1">
            <a:off x="1793484" y="4034592"/>
            <a:ext cx="1786598" cy="11025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A04C12-8EDC-5348-AF4A-B5AFC1F67A25}"/>
              </a:ext>
            </a:extLst>
          </p:cNvPr>
          <p:cNvCxnSpPr>
            <a:cxnSpLocks/>
            <a:stCxn id="4" idx="6"/>
            <a:endCxn id="19" idx="1"/>
          </p:cNvCxnSpPr>
          <p:nvPr/>
        </p:nvCxnSpPr>
        <p:spPr>
          <a:xfrm>
            <a:off x="4494482" y="4034592"/>
            <a:ext cx="647114" cy="6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50D14A6-4AA1-B74A-B819-7A3F991919BA}"/>
              </a:ext>
            </a:extLst>
          </p:cNvPr>
          <p:cNvSpPr/>
          <p:nvPr/>
        </p:nvSpPr>
        <p:spPr>
          <a:xfrm>
            <a:off x="3689253" y="2706400"/>
            <a:ext cx="689318" cy="41285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X</a:t>
            </a:r>
            <a:r>
              <a:rPr lang="en-US" sz="16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7DA8E9-D3A2-9C44-85E3-EA330E797822}"/>
              </a:ext>
            </a:extLst>
          </p:cNvPr>
          <p:cNvSpPr/>
          <p:nvPr/>
        </p:nvSpPr>
        <p:spPr>
          <a:xfrm>
            <a:off x="1197000" y="3227546"/>
            <a:ext cx="596485" cy="40283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X</a:t>
            </a:r>
            <a:r>
              <a:rPr lang="en-US" sz="16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4E577F-2C07-9F4D-817A-A249335A078D}"/>
              </a:ext>
            </a:extLst>
          </p:cNvPr>
          <p:cNvSpPr/>
          <p:nvPr/>
        </p:nvSpPr>
        <p:spPr>
          <a:xfrm>
            <a:off x="1196999" y="3835615"/>
            <a:ext cx="596485" cy="40283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X</a:t>
            </a:r>
            <a:r>
              <a:rPr lang="en-US" sz="16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D7D118-40DE-A644-927A-2123064F2088}"/>
              </a:ext>
            </a:extLst>
          </p:cNvPr>
          <p:cNvSpPr/>
          <p:nvPr/>
        </p:nvSpPr>
        <p:spPr>
          <a:xfrm>
            <a:off x="1196999" y="4935726"/>
            <a:ext cx="596485" cy="40283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x</a:t>
            </a:r>
            <a:r>
              <a:rPr lang="en-US" sz="1600" baseline="-25000" dirty="0" err="1">
                <a:solidFill>
                  <a:schemeClr val="tx1"/>
                </a:solidFill>
              </a:rPr>
              <a:t>n</a:t>
            </a:r>
            <a:endParaRPr lang="en-US" sz="16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A22489-274F-E94D-A344-02226849D55D}"/>
                  </a:ext>
                </a:extLst>
              </p:cNvPr>
              <p:cNvSpPr txBox="1"/>
              <p:nvPr/>
            </p:nvSpPr>
            <p:spPr>
              <a:xfrm>
                <a:off x="3707324" y="3619639"/>
                <a:ext cx="79419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baseline="-25000" smtClean="0">
                              <a:latin typeface="Cambria Math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A22489-274F-E94D-A344-02226849D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324" y="3619639"/>
                <a:ext cx="794192" cy="756426"/>
              </a:xfrm>
              <a:prstGeom prst="rect">
                <a:avLst/>
              </a:prstGeom>
              <a:blipFill>
                <a:blip r:embed="rId2"/>
                <a:stretch>
                  <a:fillRect l="-101563" t="-120000" r="-12500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22A25AC-F66A-4B4B-9434-789D19C8242C}"/>
              </a:ext>
            </a:extLst>
          </p:cNvPr>
          <p:cNvSpPr/>
          <p:nvPr/>
        </p:nvSpPr>
        <p:spPr>
          <a:xfrm>
            <a:off x="3355002" y="3204966"/>
            <a:ext cx="724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W</a:t>
            </a:r>
            <a:r>
              <a:rPr lang="en-US" sz="1400" baseline="-25000" dirty="0"/>
              <a:t>0</a:t>
            </a:r>
            <a:r>
              <a:rPr lang="en-US" sz="1400" dirty="0"/>
              <a:t> =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D3F882-D131-7B4A-A384-4E1E97F2278A}"/>
              </a:ext>
            </a:extLst>
          </p:cNvPr>
          <p:cNvSpPr/>
          <p:nvPr/>
        </p:nvSpPr>
        <p:spPr>
          <a:xfrm>
            <a:off x="2292891" y="3323629"/>
            <a:ext cx="499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W</a:t>
            </a:r>
            <a:r>
              <a:rPr lang="en-US" sz="1400" baseline="-25000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35EA3-5408-9846-A092-0CE21540680A}"/>
              </a:ext>
            </a:extLst>
          </p:cNvPr>
          <p:cNvSpPr/>
          <p:nvPr/>
        </p:nvSpPr>
        <p:spPr>
          <a:xfrm>
            <a:off x="2302266" y="3743707"/>
            <a:ext cx="499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W</a:t>
            </a:r>
            <a:r>
              <a:rPr lang="en-US" sz="1400" baseline="-25000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E5D142-055E-F147-8411-10FD39FFDD59}"/>
              </a:ext>
            </a:extLst>
          </p:cNvPr>
          <p:cNvSpPr/>
          <p:nvPr/>
        </p:nvSpPr>
        <p:spPr>
          <a:xfrm>
            <a:off x="2320600" y="4337903"/>
            <a:ext cx="499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W</a:t>
            </a:r>
            <a:r>
              <a:rPr lang="en-US" sz="1400" baseline="-25000" dirty="0" err="1"/>
              <a:t>n</a:t>
            </a:r>
            <a:endParaRPr lang="en-US" sz="1400" baseline="-25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79FA35-4D35-0943-8131-49165D14607C}"/>
              </a:ext>
            </a:extLst>
          </p:cNvPr>
          <p:cNvSpPr/>
          <p:nvPr/>
        </p:nvSpPr>
        <p:spPr>
          <a:xfrm>
            <a:off x="5141596" y="3599783"/>
            <a:ext cx="787791" cy="8833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B169D5-4F2F-1C42-B0BB-B0F2339E451B}"/>
              </a:ext>
            </a:extLst>
          </p:cNvPr>
          <p:cNvSpPr txBox="1"/>
          <p:nvPr/>
        </p:nvSpPr>
        <p:spPr>
          <a:xfrm>
            <a:off x="5268837" y="3857172"/>
            <a:ext cx="571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g(.)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C1FE70-697D-4C41-A1BC-F253A31FFD70}"/>
              </a:ext>
            </a:extLst>
          </p:cNvPr>
          <p:cNvSpPr txBox="1"/>
          <p:nvPr/>
        </p:nvSpPr>
        <p:spPr>
          <a:xfrm>
            <a:off x="4850621" y="2787080"/>
            <a:ext cx="119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Non-linear Activation </a:t>
            </a:r>
          </a:p>
          <a:p>
            <a:pPr algn="ctr"/>
            <a:r>
              <a:rPr lang="en-US" sz="1600" b="1" dirty="0"/>
              <a:t>function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80B554-BBCB-B341-A54F-C8E752E32DB6}"/>
              </a:ext>
            </a:extLst>
          </p:cNvPr>
          <p:cNvSpPr txBox="1"/>
          <p:nvPr/>
        </p:nvSpPr>
        <p:spPr>
          <a:xfrm>
            <a:off x="3773012" y="239849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E1CA01-FF12-5442-989D-971A811D8EDE}"/>
              </a:ext>
            </a:extLst>
          </p:cNvPr>
          <p:cNvSpPr txBox="1"/>
          <p:nvPr/>
        </p:nvSpPr>
        <p:spPr>
          <a:xfrm>
            <a:off x="986849" y="599473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7B6F80-32D1-5C41-BF6D-C2CAA7833201}"/>
              </a:ext>
            </a:extLst>
          </p:cNvPr>
          <p:cNvSpPr txBox="1"/>
          <p:nvPr/>
        </p:nvSpPr>
        <p:spPr>
          <a:xfrm>
            <a:off x="3746227" y="612035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85C62E-BBEF-6344-B49F-1E682D6ECEB7}"/>
              </a:ext>
            </a:extLst>
          </p:cNvPr>
          <p:cNvSpPr txBox="1"/>
          <p:nvPr/>
        </p:nvSpPr>
        <p:spPr>
          <a:xfrm>
            <a:off x="2120466" y="6040899"/>
            <a:ext cx="134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Learnable Parameters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3249A3-FB8C-C94E-A179-0827A5D5792D}"/>
              </a:ext>
            </a:extLst>
          </p:cNvPr>
          <p:cNvSpPr txBox="1"/>
          <p:nvPr/>
        </p:nvSpPr>
        <p:spPr>
          <a:xfrm>
            <a:off x="4799357" y="6120350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Non-Linearity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2579F6-4A2F-D84C-9BC7-CFD9C9EEA5FF}"/>
              </a:ext>
            </a:extLst>
          </p:cNvPr>
          <p:cNvSpPr txBox="1"/>
          <p:nvPr/>
        </p:nvSpPr>
        <p:spPr>
          <a:xfrm>
            <a:off x="6517155" y="612035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BDD2404-259F-7F47-8A0B-B82908C4590C}"/>
              </a:ext>
            </a:extLst>
          </p:cNvPr>
          <p:cNvGrpSpPr/>
          <p:nvPr/>
        </p:nvGrpSpPr>
        <p:grpSpPr>
          <a:xfrm>
            <a:off x="8388930" y="3119254"/>
            <a:ext cx="2383666" cy="1100879"/>
            <a:chOff x="7935484" y="2379617"/>
            <a:chExt cx="2383666" cy="110087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DE8C60C-95B5-314F-8195-EB97E2A3B3F1}"/>
                    </a:ext>
                  </a:extLst>
                </p:cNvPr>
                <p:cNvSpPr/>
                <p:nvPr/>
              </p:nvSpPr>
              <p:spPr>
                <a:xfrm>
                  <a:off x="7935484" y="2379617"/>
                  <a:ext cx="2383666" cy="11008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cap="small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baseline="-2500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400" b="0" i="1" baseline="-25000" smtClean="0">
                                <a:latin typeface="Cambria Math" charset="0"/>
                              </a:rPr>
                              <m:t>𝑖</m:t>
                            </m:r>
                          </m:e>
                        </m:nary>
                        <m:r>
                          <a:rPr lang="en-US" sz="2400" i="1">
                            <a:latin typeface="Cambria Math" charset="0"/>
                          </a:rPr>
                          <m:t> 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DE8C60C-95B5-314F-8195-EB97E2A3B3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5484" y="2379617"/>
                  <a:ext cx="2383666" cy="1100879"/>
                </a:xfrm>
                <a:prstGeom prst="rect">
                  <a:avLst/>
                </a:prstGeom>
                <a:blipFill>
                  <a:blip r:embed="rId3"/>
                  <a:stretch>
                    <a:fillRect l="-6349" t="-105682" b="-16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D3128F9-D12C-0D41-A8C3-B83841068208}"/>
                    </a:ext>
                  </a:extLst>
                </p:cNvPr>
                <p:cNvSpPr txBox="1"/>
                <p:nvPr/>
              </p:nvSpPr>
              <p:spPr>
                <a:xfrm rot="5400000">
                  <a:off x="8081879" y="2624576"/>
                  <a:ext cx="17472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D3128F9-D12C-0D41-A8C3-B838410682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81879" y="2624576"/>
                  <a:ext cx="174727" cy="215444"/>
                </a:xfrm>
                <a:prstGeom prst="rect">
                  <a:avLst/>
                </a:prstGeom>
                <a:blipFill>
                  <a:blip r:embed="rId4"/>
                  <a:stretch>
                    <a:fillRect t="-1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772B15-6296-B041-9239-348D1E1336F6}"/>
              </a:ext>
            </a:extLst>
          </p:cNvPr>
          <p:cNvGrpSpPr/>
          <p:nvPr/>
        </p:nvGrpSpPr>
        <p:grpSpPr>
          <a:xfrm>
            <a:off x="6056411" y="3513958"/>
            <a:ext cx="1547668" cy="465376"/>
            <a:chOff x="6081650" y="3586108"/>
            <a:chExt cx="1547668" cy="4653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6C84375-FAE9-CF4E-B977-4AD102799D6C}"/>
                    </a:ext>
                  </a:extLst>
                </p:cNvPr>
                <p:cNvSpPr/>
                <p:nvPr/>
              </p:nvSpPr>
              <p:spPr>
                <a:xfrm>
                  <a:off x="6081650" y="3589819"/>
                  <a:ext cx="154766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sz="2400" dirty="0"/>
                    <a:t> = Output</a:t>
                  </a:r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6C84375-FAE9-CF4E-B977-4AD102799D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1650" y="3589819"/>
                  <a:ext cx="1547668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639" t="-5263" r="-5738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261815F-94DA-2C40-90C8-642BE51CC5CF}"/>
                    </a:ext>
                  </a:extLst>
                </p:cNvPr>
                <p:cNvSpPr txBox="1"/>
                <p:nvPr/>
              </p:nvSpPr>
              <p:spPr>
                <a:xfrm rot="5400000">
                  <a:off x="6185410" y="3565750"/>
                  <a:ext cx="17472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261815F-94DA-2C40-90C8-642BE51CC5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185410" y="3565750"/>
                  <a:ext cx="174727" cy="215444"/>
                </a:xfrm>
                <a:prstGeom prst="rect">
                  <a:avLst/>
                </a:prstGeom>
                <a:blipFill>
                  <a:blip r:embed="rId6"/>
                  <a:stretch>
                    <a:fillRect t="-13333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1E90B05-A37E-9C42-B612-637DCF863A7E}"/>
              </a:ext>
            </a:extLst>
          </p:cNvPr>
          <p:cNvCxnSpPr/>
          <p:nvPr/>
        </p:nvCxnSpPr>
        <p:spPr>
          <a:xfrm>
            <a:off x="2023796" y="4077242"/>
            <a:ext cx="0" cy="88424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BBE17D0-8EC7-0B45-BAC1-E0ABFF485A67}"/>
              </a:ext>
            </a:extLst>
          </p:cNvPr>
          <p:cNvCxnSpPr>
            <a:cxnSpLocks/>
          </p:cNvCxnSpPr>
          <p:nvPr/>
        </p:nvCxnSpPr>
        <p:spPr>
          <a:xfrm>
            <a:off x="5939058" y="4070369"/>
            <a:ext cx="647114" cy="6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081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BBEC-D5EE-C848-AA3C-DDC09FD77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Perceptron: Forward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AF038F-B5D0-9E4E-9B4A-6027306E6B37}"/>
              </a:ext>
            </a:extLst>
          </p:cNvPr>
          <p:cNvSpPr/>
          <p:nvPr/>
        </p:nvSpPr>
        <p:spPr>
          <a:xfrm>
            <a:off x="3580082" y="3577392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A0D715-962D-DC45-A086-270015FA8983}"/>
              </a:ext>
            </a:extLst>
          </p:cNvPr>
          <p:cNvCxnSpPr>
            <a:cxnSpLocks/>
            <a:stCxn id="10" idx="4"/>
            <a:endCxn id="4" idx="0"/>
          </p:cNvCxnSpPr>
          <p:nvPr/>
        </p:nvCxnSpPr>
        <p:spPr>
          <a:xfrm>
            <a:off x="4033912" y="3119254"/>
            <a:ext cx="3370" cy="45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3BEF58-C5B0-134D-AD59-6458EF4E2B52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>
            <a:off x="1793485" y="3428962"/>
            <a:ext cx="1786597" cy="6056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FAAEA0-3731-8F4A-AA43-C0C6C64CD2E5}"/>
              </a:ext>
            </a:extLst>
          </p:cNvPr>
          <p:cNvCxnSpPr>
            <a:cxnSpLocks/>
            <a:stCxn id="12" idx="6"/>
            <a:endCxn id="4" idx="2"/>
          </p:cNvCxnSpPr>
          <p:nvPr/>
        </p:nvCxnSpPr>
        <p:spPr>
          <a:xfrm flipV="1">
            <a:off x="1793484" y="4034592"/>
            <a:ext cx="1786598" cy="24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6134F3-CE32-A040-ADFC-2D038DD7CCE9}"/>
              </a:ext>
            </a:extLst>
          </p:cNvPr>
          <p:cNvCxnSpPr>
            <a:cxnSpLocks/>
            <a:stCxn id="13" idx="6"/>
            <a:endCxn id="4" idx="2"/>
          </p:cNvCxnSpPr>
          <p:nvPr/>
        </p:nvCxnSpPr>
        <p:spPr>
          <a:xfrm flipV="1">
            <a:off x="1793484" y="4034592"/>
            <a:ext cx="1786598" cy="11025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A04C12-8EDC-5348-AF4A-B5AFC1F67A25}"/>
              </a:ext>
            </a:extLst>
          </p:cNvPr>
          <p:cNvCxnSpPr>
            <a:cxnSpLocks/>
            <a:stCxn id="4" idx="6"/>
            <a:endCxn id="19" idx="1"/>
          </p:cNvCxnSpPr>
          <p:nvPr/>
        </p:nvCxnSpPr>
        <p:spPr>
          <a:xfrm>
            <a:off x="4494482" y="4034592"/>
            <a:ext cx="647114" cy="6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50D14A6-4AA1-B74A-B819-7A3F991919BA}"/>
              </a:ext>
            </a:extLst>
          </p:cNvPr>
          <p:cNvSpPr/>
          <p:nvPr/>
        </p:nvSpPr>
        <p:spPr>
          <a:xfrm>
            <a:off x="3689253" y="2706400"/>
            <a:ext cx="689318" cy="41285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</a:t>
            </a:r>
            <a:r>
              <a:rPr lang="en-US" sz="1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7DA8E9-D3A2-9C44-85E3-EA330E797822}"/>
              </a:ext>
            </a:extLst>
          </p:cNvPr>
          <p:cNvSpPr/>
          <p:nvPr/>
        </p:nvSpPr>
        <p:spPr>
          <a:xfrm>
            <a:off x="1197000" y="3227546"/>
            <a:ext cx="596485" cy="40283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X</a:t>
            </a:r>
            <a:r>
              <a:rPr lang="en-US" sz="16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4E577F-2C07-9F4D-817A-A249335A078D}"/>
              </a:ext>
            </a:extLst>
          </p:cNvPr>
          <p:cNvSpPr/>
          <p:nvPr/>
        </p:nvSpPr>
        <p:spPr>
          <a:xfrm>
            <a:off x="1196999" y="3835615"/>
            <a:ext cx="596485" cy="40283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X</a:t>
            </a:r>
            <a:r>
              <a:rPr lang="en-US" sz="16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D7D118-40DE-A644-927A-2123064F2088}"/>
              </a:ext>
            </a:extLst>
          </p:cNvPr>
          <p:cNvSpPr/>
          <p:nvPr/>
        </p:nvSpPr>
        <p:spPr>
          <a:xfrm>
            <a:off x="1196999" y="4935726"/>
            <a:ext cx="596485" cy="40283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x</a:t>
            </a:r>
            <a:r>
              <a:rPr lang="en-US" sz="1600" baseline="-25000" dirty="0" err="1">
                <a:solidFill>
                  <a:schemeClr val="tx1"/>
                </a:solidFill>
              </a:rPr>
              <a:t>n</a:t>
            </a:r>
            <a:endParaRPr lang="en-US" sz="16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A22489-274F-E94D-A344-02226849D55D}"/>
                  </a:ext>
                </a:extLst>
              </p:cNvPr>
              <p:cNvSpPr txBox="1"/>
              <p:nvPr/>
            </p:nvSpPr>
            <p:spPr>
              <a:xfrm>
                <a:off x="3707324" y="3619639"/>
                <a:ext cx="794192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baseline="-25000" smtClean="0">
                              <a:latin typeface="Cambria Math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A22489-274F-E94D-A344-02226849D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324" y="3619639"/>
                <a:ext cx="794192" cy="756426"/>
              </a:xfrm>
              <a:prstGeom prst="rect">
                <a:avLst/>
              </a:prstGeom>
              <a:blipFill>
                <a:blip r:embed="rId2"/>
                <a:stretch>
                  <a:fillRect l="-101563" t="-120000" r="-12500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22A25AC-F66A-4B4B-9434-789D19C8242C}"/>
              </a:ext>
            </a:extLst>
          </p:cNvPr>
          <p:cNvSpPr/>
          <p:nvPr/>
        </p:nvSpPr>
        <p:spPr>
          <a:xfrm>
            <a:off x="3355002" y="3204966"/>
            <a:ext cx="724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W</a:t>
            </a:r>
            <a:r>
              <a:rPr lang="en-US" sz="1400" baseline="-25000" dirty="0"/>
              <a:t>0</a:t>
            </a:r>
            <a:r>
              <a:rPr lang="en-US" sz="1400" dirty="0"/>
              <a:t> =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D3F882-D131-7B4A-A384-4E1E97F2278A}"/>
              </a:ext>
            </a:extLst>
          </p:cNvPr>
          <p:cNvSpPr/>
          <p:nvPr/>
        </p:nvSpPr>
        <p:spPr>
          <a:xfrm>
            <a:off x="2292891" y="3323629"/>
            <a:ext cx="499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W</a:t>
            </a:r>
            <a:r>
              <a:rPr lang="en-US" sz="1400" baseline="-25000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35EA3-5408-9846-A092-0CE21540680A}"/>
              </a:ext>
            </a:extLst>
          </p:cNvPr>
          <p:cNvSpPr/>
          <p:nvPr/>
        </p:nvSpPr>
        <p:spPr>
          <a:xfrm>
            <a:off x="2302266" y="3743707"/>
            <a:ext cx="499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W</a:t>
            </a:r>
            <a:r>
              <a:rPr lang="en-US" sz="1400" baseline="-25000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E5D142-055E-F147-8411-10FD39FFDD59}"/>
              </a:ext>
            </a:extLst>
          </p:cNvPr>
          <p:cNvSpPr/>
          <p:nvPr/>
        </p:nvSpPr>
        <p:spPr>
          <a:xfrm>
            <a:off x="2320600" y="4337903"/>
            <a:ext cx="499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W</a:t>
            </a:r>
            <a:r>
              <a:rPr lang="en-US" sz="1400" baseline="-25000" dirty="0" err="1"/>
              <a:t>n</a:t>
            </a:r>
            <a:endParaRPr lang="en-US" sz="1400" baseline="-25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79FA35-4D35-0943-8131-49165D14607C}"/>
              </a:ext>
            </a:extLst>
          </p:cNvPr>
          <p:cNvSpPr/>
          <p:nvPr/>
        </p:nvSpPr>
        <p:spPr>
          <a:xfrm>
            <a:off x="5141596" y="3599783"/>
            <a:ext cx="787791" cy="8833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B169D5-4F2F-1C42-B0BB-B0F2339E451B}"/>
                  </a:ext>
                </a:extLst>
              </p:cNvPr>
              <p:cNvSpPr txBox="1"/>
              <p:nvPr/>
            </p:nvSpPr>
            <p:spPr>
              <a:xfrm>
                <a:off x="5268837" y="3857172"/>
                <a:ext cx="5713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000" dirty="0"/>
                  <a:t>(.)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B169D5-4F2F-1C42-B0BB-B0F2339E4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837" y="3857172"/>
                <a:ext cx="571389" cy="400110"/>
              </a:xfrm>
              <a:prstGeom prst="rect">
                <a:avLst/>
              </a:prstGeom>
              <a:blipFill>
                <a:blip r:embed="rId3"/>
                <a:stretch>
                  <a:fillRect t="-9091" r="-1087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9C1FE70-697D-4C41-A1BC-F253A31FFD70}"/>
              </a:ext>
            </a:extLst>
          </p:cNvPr>
          <p:cNvSpPr txBox="1"/>
          <p:nvPr/>
        </p:nvSpPr>
        <p:spPr>
          <a:xfrm>
            <a:off x="4850621" y="2787080"/>
            <a:ext cx="119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Non-linear Activation </a:t>
            </a:r>
          </a:p>
          <a:p>
            <a:pPr algn="ctr"/>
            <a:r>
              <a:rPr lang="en-US" sz="1600" b="1" dirty="0"/>
              <a:t>function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80B554-BBCB-B341-A54F-C8E752E32DB6}"/>
              </a:ext>
            </a:extLst>
          </p:cNvPr>
          <p:cNvSpPr txBox="1"/>
          <p:nvPr/>
        </p:nvSpPr>
        <p:spPr>
          <a:xfrm>
            <a:off x="3773012" y="239849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E1CA01-FF12-5442-989D-971A811D8EDE}"/>
              </a:ext>
            </a:extLst>
          </p:cNvPr>
          <p:cNvSpPr txBox="1"/>
          <p:nvPr/>
        </p:nvSpPr>
        <p:spPr>
          <a:xfrm>
            <a:off x="986849" y="599473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7B6F80-32D1-5C41-BF6D-C2CAA7833201}"/>
              </a:ext>
            </a:extLst>
          </p:cNvPr>
          <p:cNvSpPr txBox="1"/>
          <p:nvPr/>
        </p:nvSpPr>
        <p:spPr>
          <a:xfrm>
            <a:off x="3746227" y="612035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85C62E-BBEF-6344-B49F-1E682D6ECEB7}"/>
              </a:ext>
            </a:extLst>
          </p:cNvPr>
          <p:cNvSpPr txBox="1"/>
          <p:nvPr/>
        </p:nvSpPr>
        <p:spPr>
          <a:xfrm>
            <a:off x="2120466" y="6040899"/>
            <a:ext cx="134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Learnable Parameters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3249A3-FB8C-C94E-A179-0827A5D5792D}"/>
              </a:ext>
            </a:extLst>
          </p:cNvPr>
          <p:cNvSpPr txBox="1"/>
          <p:nvPr/>
        </p:nvSpPr>
        <p:spPr>
          <a:xfrm>
            <a:off x="4799357" y="6120350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Non-Linearity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2579F6-4A2F-D84C-9BC7-CFD9C9EEA5FF}"/>
              </a:ext>
            </a:extLst>
          </p:cNvPr>
          <p:cNvSpPr txBox="1"/>
          <p:nvPr/>
        </p:nvSpPr>
        <p:spPr>
          <a:xfrm>
            <a:off x="6517155" y="612035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BDD2404-259F-7F47-8A0B-B82908C4590C}"/>
              </a:ext>
            </a:extLst>
          </p:cNvPr>
          <p:cNvGrpSpPr/>
          <p:nvPr/>
        </p:nvGrpSpPr>
        <p:grpSpPr>
          <a:xfrm>
            <a:off x="8414687" y="1908677"/>
            <a:ext cx="2383666" cy="1100879"/>
            <a:chOff x="7935484" y="2379617"/>
            <a:chExt cx="2383666" cy="110087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DE8C60C-95B5-314F-8195-EB97E2A3B3F1}"/>
                    </a:ext>
                  </a:extLst>
                </p:cNvPr>
                <p:cNvSpPr/>
                <p:nvPr/>
              </p:nvSpPr>
              <p:spPr>
                <a:xfrm>
                  <a:off x="7935484" y="2379617"/>
                  <a:ext cx="2383666" cy="11008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cap="small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baseline="-2500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400" b="0" i="1" baseline="-25000" smtClean="0">
                                <a:latin typeface="Cambria Math" charset="0"/>
                              </a:rPr>
                              <m:t>𝑖</m:t>
                            </m:r>
                          </m:e>
                        </m:nary>
                        <m:r>
                          <a:rPr lang="en-US" sz="2400" i="1">
                            <a:latin typeface="Cambria Math" charset="0"/>
                          </a:rPr>
                          <m:t> 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DE8C60C-95B5-314F-8195-EB97E2A3B3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5484" y="2379617"/>
                  <a:ext cx="2383666" cy="1100879"/>
                </a:xfrm>
                <a:prstGeom prst="rect">
                  <a:avLst/>
                </a:prstGeom>
                <a:blipFill>
                  <a:blip r:embed="rId4"/>
                  <a:stretch>
                    <a:fillRect l="-5820" t="-106818" b="-16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D3128F9-D12C-0D41-A8C3-B83841068208}"/>
                    </a:ext>
                  </a:extLst>
                </p:cNvPr>
                <p:cNvSpPr txBox="1"/>
                <p:nvPr/>
              </p:nvSpPr>
              <p:spPr>
                <a:xfrm rot="5400000">
                  <a:off x="8081879" y="2624576"/>
                  <a:ext cx="17472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D3128F9-D12C-0D41-A8C3-B838410682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81879" y="2624576"/>
                  <a:ext cx="174727" cy="215444"/>
                </a:xfrm>
                <a:prstGeom prst="rect">
                  <a:avLst/>
                </a:prstGeom>
                <a:blipFill>
                  <a:blip r:embed="rId5"/>
                  <a:stretch>
                    <a:fillRect t="-21429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772B15-6296-B041-9239-348D1E1336F6}"/>
              </a:ext>
            </a:extLst>
          </p:cNvPr>
          <p:cNvGrpSpPr/>
          <p:nvPr/>
        </p:nvGrpSpPr>
        <p:grpSpPr>
          <a:xfrm>
            <a:off x="6056411" y="3513958"/>
            <a:ext cx="1547668" cy="465376"/>
            <a:chOff x="6081650" y="3586108"/>
            <a:chExt cx="1547668" cy="4653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6C84375-FAE9-CF4E-B977-4AD102799D6C}"/>
                    </a:ext>
                  </a:extLst>
                </p:cNvPr>
                <p:cNvSpPr/>
                <p:nvPr/>
              </p:nvSpPr>
              <p:spPr>
                <a:xfrm>
                  <a:off x="6081650" y="3589819"/>
                  <a:ext cx="154766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sz="2400" dirty="0"/>
                    <a:t> = Output</a:t>
                  </a:r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6C84375-FAE9-CF4E-B977-4AD102799D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1650" y="3589819"/>
                  <a:ext cx="1547668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639" t="-5263" r="-5738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261815F-94DA-2C40-90C8-642BE51CC5CF}"/>
                    </a:ext>
                  </a:extLst>
                </p:cNvPr>
                <p:cNvSpPr txBox="1"/>
                <p:nvPr/>
              </p:nvSpPr>
              <p:spPr>
                <a:xfrm rot="5400000">
                  <a:off x="6185410" y="3565750"/>
                  <a:ext cx="17472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261815F-94DA-2C40-90C8-642BE51CC5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185410" y="3565750"/>
                  <a:ext cx="174727" cy="215444"/>
                </a:xfrm>
                <a:prstGeom prst="rect">
                  <a:avLst/>
                </a:prstGeom>
                <a:blipFill>
                  <a:blip r:embed="rId7"/>
                  <a:stretch>
                    <a:fillRect t="-13333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1E90B05-A37E-9C42-B612-637DCF863A7E}"/>
              </a:ext>
            </a:extLst>
          </p:cNvPr>
          <p:cNvCxnSpPr/>
          <p:nvPr/>
        </p:nvCxnSpPr>
        <p:spPr>
          <a:xfrm>
            <a:off x="2023796" y="4077242"/>
            <a:ext cx="0" cy="88424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BBE17D0-8EC7-0B45-BAC1-E0ABFF485A67}"/>
              </a:ext>
            </a:extLst>
          </p:cNvPr>
          <p:cNvCxnSpPr>
            <a:cxnSpLocks/>
          </p:cNvCxnSpPr>
          <p:nvPr/>
        </p:nvCxnSpPr>
        <p:spPr>
          <a:xfrm>
            <a:off x="5939058" y="4070369"/>
            <a:ext cx="647114" cy="6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Double Bracket 38">
            <a:extLst>
              <a:ext uri="{FF2B5EF4-FFF2-40B4-BE49-F238E27FC236}">
                <a16:creationId xmlns:a16="http://schemas.microsoft.com/office/drawing/2014/main" id="{480A21F6-3D17-634E-8F26-34D6D136AE6E}"/>
              </a:ext>
            </a:extLst>
          </p:cNvPr>
          <p:cNvSpPr/>
          <p:nvPr/>
        </p:nvSpPr>
        <p:spPr>
          <a:xfrm>
            <a:off x="10657233" y="3727397"/>
            <a:ext cx="381343" cy="1100879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uble Bracket 40">
            <a:extLst>
              <a:ext uri="{FF2B5EF4-FFF2-40B4-BE49-F238E27FC236}">
                <a16:creationId xmlns:a16="http://schemas.microsoft.com/office/drawing/2014/main" id="{2B984EE0-0D7F-BD4A-9D82-AD499B4D2AC3}"/>
              </a:ext>
            </a:extLst>
          </p:cNvPr>
          <p:cNvSpPr/>
          <p:nvPr/>
        </p:nvSpPr>
        <p:spPr>
          <a:xfrm rot="16200000">
            <a:off x="9525545" y="3793697"/>
            <a:ext cx="414721" cy="1023357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ECDB3-6F4D-C04B-B48C-2FD21EDB1F17}"/>
              </a:ext>
            </a:extLst>
          </p:cNvPr>
          <p:cNvSpPr txBox="1"/>
          <p:nvPr/>
        </p:nvSpPr>
        <p:spPr>
          <a:xfrm>
            <a:off x="9216403" y="4109559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0 </a:t>
            </a:r>
            <a:r>
              <a:rPr lang="en-US" dirty="0"/>
              <a:t>X</a:t>
            </a:r>
            <a:r>
              <a:rPr lang="en-US" baseline="-25000" dirty="0"/>
              <a:t>1 </a:t>
            </a:r>
            <a:r>
              <a:rPr lang="en-US" dirty="0"/>
              <a:t>..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7ECD0C-1EF7-5F41-BB8A-EED2FEDA5688}"/>
              </a:ext>
            </a:extLst>
          </p:cNvPr>
          <p:cNvSpPr txBox="1"/>
          <p:nvPr/>
        </p:nvSpPr>
        <p:spPr>
          <a:xfrm>
            <a:off x="10720248" y="3614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C4245F-D2EE-CE4C-B3CA-19E7C38FA0E4}"/>
              </a:ext>
            </a:extLst>
          </p:cNvPr>
          <p:cNvSpPr txBox="1"/>
          <p:nvPr/>
        </p:nvSpPr>
        <p:spPr>
          <a:xfrm>
            <a:off x="10664010" y="3886895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465820-0B9F-6D46-8545-862AD83D6694}"/>
              </a:ext>
            </a:extLst>
          </p:cNvPr>
          <p:cNvSpPr txBox="1"/>
          <p:nvPr/>
        </p:nvSpPr>
        <p:spPr>
          <a:xfrm>
            <a:off x="10657233" y="4504838"/>
            <a:ext cx="46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D8EE1-241D-BC47-9C34-9B0E706D83EB}"/>
              </a:ext>
            </a:extLst>
          </p:cNvPr>
          <p:cNvSpPr txBox="1"/>
          <p:nvPr/>
        </p:nvSpPr>
        <p:spPr>
          <a:xfrm>
            <a:off x="10279349" y="410955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0" name="Double Bracket 49">
            <a:extLst>
              <a:ext uri="{FF2B5EF4-FFF2-40B4-BE49-F238E27FC236}">
                <a16:creationId xmlns:a16="http://schemas.microsoft.com/office/drawing/2014/main" id="{CC6EF94F-86D4-1C46-9716-5E28DB32BEEA}"/>
              </a:ext>
            </a:extLst>
          </p:cNvPr>
          <p:cNvSpPr/>
          <p:nvPr/>
        </p:nvSpPr>
        <p:spPr>
          <a:xfrm>
            <a:off x="9067519" y="3594500"/>
            <a:ext cx="2201370" cy="1325563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5D2056F-C61A-424E-8EC7-6F0C8595B224}"/>
                  </a:ext>
                </a:extLst>
              </p:cNvPr>
              <p:cNvSpPr/>
              <p:nvPr/>
            </p:nvSpPr>
            <p:spPr>
              <a:xfrm>
                <a:off x="8044340" y="4013694"/>
                <a:ext cx="10233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cap="small">
                          <a:latin typeface="Cambria Math" charset="0"/>
                        </a:rPr>
                        <m:t>𝑦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5D2056F-C61A-424E-8EC7-6F0C8595B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340" y="4013694"/>
                <a:ext cx="1023357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8C4786-43BD-814C-BE6E-55383848E294}"/>
                  </a:ext>
                </a:extLst>
              </p:cNvPr>
              <p:cNvSpPr txBox="1"/>
              <p:nvPr/>
            </p:nvSpPr>
            <p:spPr>
              <a:xfrm rot="5400000">
                <a:off x="8184950" y="3963839"/>
                <a:ext cx="1747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8C4786-43BD-814C-BE6E-55383848E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184950" y="3963839"/>
                <a:ext cx="174727" cy="215444"/>
              </a:xfrm>
              <a:prstGeom prst="rect">
                <a:avLst/>
              </a:prstGeom>
              <a:blipFill>
                <a:blip r:embed="rId9"/>
                <a:stretch>
                  <a:fillRect t="-13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39B35EE1-7628-1045-9DD7-BE5E063DF147}"/>
              </a:ext>
            </a:extLst>
          </p:cNvPr>
          <p:cNvSpPr txBox="1"/>
          <p:nvPr/>
        </p:nvSpPr>
        <p:spPr>
          <a:xfrm>
            <a:off x="10640358" y="3162413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E72DA2-0D2F-F443-B519-ABF6F42C081C}"/>
              </a:ext>
            </a:extLst>
          </p:cNvPr>
          <p:cNvSpPr txBox="1"/>
          <p:nvPr/>
        </p:nvSpPr>
        <p:spPr>
          <a:xfrm>
            <a:off x="9531834" y="3460089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X</a:t>
            </a:r>
            <a:r>
              <a:rPr lang="en-US" sz="2400" b="1" baseline="30000" dirty="0">
                <a:solidFill>
                  <a:srgbClr val="FF0000"/>
                </a:solidFill>
              </a:rPr>
              <a:t>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2E02AEC-F4A1-4646-8486-3B19CC848E95}"/>
              </a:ext>
            </a:extLst>
          </p:cNvPr>
          <p:cNvCxnSpPr>
            <a:cxnSpLocks/>
          </p:cNvCxnSpPr>
          <p:nvPr/>
        </p:nvCxnSpPr>
        <p:spPr>
          <a:xfrm>
            <a:off x="10844803" y="4243348"/>
            <a:ext cx="0" cy="29239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AE40622-86DE-8341-ADB5-35C7B3A282BD}"/>
              </a:ext>
            </a:extLst>
          </p:cNvPr>
          <p:cNvGrpSpPr/>
          <p:nvPr/>
        </p:nvGrpSpPr>
        <p:grpSpPr>
          <a:xfrm>
            <a:off x="8616318" y="5367101"/>
            <a:ext cx="1975541" cy="479686"/>
            <a:chOff x="7935484" y="2361596"/>
            <a:chExt cx="1975541" cy="47968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0958A019-A39C-574F-8205-344DC879BA64}"/>
                    </a:ext>
                  </a:extLst>
                </p:cNvPr>
                <p:cNvSpPr/>
                <p:nvPr/>
              </p:nvSpPr>
              <p:spPr>
                <a:xfrm>
                  <a:off x="7935484" y="2379617"/>
                  <a:ext cx="197554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cap="small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i="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smtClean="0"/>
                          <m:t>X</m:t>
                        </m:r>
                        <m:r>
                          <m:rPr>
                            <m:sty m:val="p"/>
                          </m:rPr>
                          <a:rPr lang="en-US" sz="2400" b="0" i="0" baseline="30000" smtClean="0"/>
                          <m:t>T</m:t>
                        </m:r>
                        <m:r>
                          <a:rPr lang="en-US" sz="2400" b="0" i="0" smtClean="0"/>
                          <m:t>.</m:t>
                        </m:r>
                        <m:r>
                          <m:rPr>
                            <m:sty m:val="p"/>
                          </m:rPr>
                          <a:rPr lang="en-US" sz="2400" b="0" i="0" smtClean="0"/>
                          <m:t>W</m:t>
                        </m:r>
                        <m:r>
                          <a:rPr lang="en-US" sz="2400" i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0958A019-A39C-574F-8205-344DC879B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5484" y="2379617"/>
                  <a:ext cx="1975541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B7CBE6B-D7B4-7342-99E9-E2851A83BE7F}"/>
                    </a:ext>
                  </a:extLst>
                </p:cNvPr>
                <p:cNvSpPr txBox="1"/>
                <p:nvPr/>
              </p:nvSpPr>
              <p:spPr>
                <a:xfrm rot="5400000">
                  <a:off x="8081879" y="2341238"/>
                  <a:ext cx="17472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B7CBE6B-D7B4-7342-99E9-E2851A83BE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81879" y="2341238"/>
                  <a:ext cx="174727" cy="215444"/>
                </a:xfrm>
                <a:prstGeom prst="rect">
                  <a:avLst/>
                </a:prstGeom>
                <a:blipFill>
                  <a:blip r:embed="rId7"/>
                  <a:stretch>
                    <a:fillRect t="-13333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7497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FEC5-087B-BC45-8C9E-97C87C1C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D5497C-5858-0A40-9EE6-082BCA8DEF18}"/>
              </a:ext>
            </a:extLst>
          </p:cNvPr>
          <p:cNvGrpSpPr/>
          <p:nvPr/>
        </p:nvGrpSpPr>
        <p:grpSpPr>
          <a:xfrm>
            <a:off x="4824720" y="1489751"/>
            <a:ext cx="2769879" cy="2400685"/>
            <a:chOff x="6692263" y="1641511"/>
            <a:chExt cx="2769879" cy="2400685"/>
          </a:xfrm>
        </p:grpSpPr>
        <p:pic>
          <p:nvPicPr>
            <p:cNvPr id="9" name="Picture 8" descr="A picture containing object, clock, mirror&#10;&#10;Description automatically generated">
              <a:extLst>
                <a:ext uri="{FF2B5EF4-FFF2-40B4-BE49-F238E27FC236}">
                  <a16:creationId xmlns:a16="http://schemas.microsoft.com/office/drawing/2014/main" id="{ABE0C0ED-3B91-F24E-9872-267A7444C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2263" y="1683842"/>
              <a:ext cx="2769879" cy="23583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8D61B5-3F90-D84B-B401-F7735D8A243D}"/>
                </a:ext>
              </a:extLst>
            </p:cNvPr>
            <p:cNvSpPr txBox="1"/>
            <p:nvPr/>
          </p:nvSpPr>
          <p:spPr>
            <a:xfrm>
              <a:off x="9076260" y="3557899"/>
              <a:ext cx="28405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3D35E4-733D-674E-8F72-23475FF73E95}"/>
                </a:ext>
              </a:extLst>
            </p:cNvPr>
            <p:cNvSpPr txBox="1"/>
            <p:nvPr/>
          </p:nvSpPr>
          <p:spPr>
            <a:xfrm>
              <a:off x="8123757" y="1641511"/>
              <a:ext cx="715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28DCD4E-A660-BB45-924B-91A3AD3C76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229099"/>
                <a:ext cx="10515600" cy="19478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(a) Is a step function or threshold function</a:t>
                </a:r>
              </a:p>
              <a:p>
                <a:pPr marL="0" indent="0">
                  <a:buNone/>
                </a:pPr>
                <a:r>
                  <a:rPr lang="en-US" dirty="0"/>
                  <a:t>(b) is a sigmoid function 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(c) </a:t>
                </a:r>
                <a:r>
                  <a:rPr lang="en-US" dirty="0" err="1"/>
                  <a:t>ReLu</a:t>
                </a:r>
                <a:r>
                  <a:rPr lang="en-US" dirty="0"/>
                  <a:t> function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Sigmoid takes a real-valued input and squashes it to range between 0 and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28DCD4E-A660-BB45-924B-91A3AD3C76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229099"/>
                <a:ext cx="10515600" cy="1947863"/>
              </a:xfrm>
              <a:blipFill>
                <a:blip r:embed="rId3"/>
                <a:stretch>
                  <a:fillRect l="-724" t="-6494"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0C5D6D5-B9AD-B242-9806-8CC628B1DC67}"/>
              </a:ext>
            </a:extLst>
          </p:cNvPr>
          <p:cNvGrpSpPr/>
          <p:nvPr/>
        </p:nvGrpSpPr>
        <p:grpSpPr>
          <a:xfrm>
            <a:off x="1418165" y="1532082"/>
            <a:ext cx="2597175" cy="2358354"/>
            <a:chOff x="1418165" y="1532082"/>
            <a:chExt cx="2597175" cy="235835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D0EB9F3-37BA-DE44-993A-98F2EBECD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8165" y="1532082"/>
              <a:ext cx="2597175" cy="235835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5493E8-2CC6-B341-8E6A-3C3EFE10716B}"/>
                </a:ext>
              </a:extLst>
            </p:cNvPr>
            <p:cNvSpPr txBox="1"/>
            <p:nvPr/>
          </p:nvSpPr>
          <p:spPr>
            <a:xfrm>
              <a:off x="3640668" y="3337769"/>
              <a:ext cx="28405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33F205-005B-3243-B87E-7FA0E0E555E6}"/>
                </a:ext>
              </a:extLst>
            </p:cNvPr>
            <p:cNvSpPr txBox="1"/>
            <p:nvPr/>
          </p:nvSpPr>
          <p:spPr>
            <a:xfrm>
              <a:off x="2763724" y="1538927"/>
              <a:ext cx="715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411D8DF-6E9F-9E4E-9F98-0D9665A34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034" y="1663761"/>
            <a:ext cx="2712730" cy="1831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76CAFB-3A42-F340-B231-AF6DF7C71A65}"/>
              </a:ext>
            </a:extLst>
          </p:cNvPr>
          <p:cNvSpPr txBox="1"/>
          <p:nvPr/>
        </p:nvSpPr>
        <p:spPr>
          <a:xfrm>
            <a:off x="9477754" y="1489751"/>
            <a:ext cx="7154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0A95A4-D2B3-EB47-98AD-522E2AEE68DB}"/>
              </a:ext>
            </a:extLst>
          </p:cNvPr>
          <p:cNvSpPr txBox="1"/>
          <p:nvPr/>
        </p:nvSpPr>
        <p:spPr>
          <a:xfrm>
            <a:off x="10761764" y="3170975"/>
            <a:ext cx="2840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0CC474-4897-1641-8447-708AEDEC318D}"/>
              </a:ext>
            </a:extLst>
          </p:cNvPr>
          <p:cNvSpPr txBox="1"/>
          <p:nvPr/>
        </p:nvSpPr>
        <p:spPr>
          <a:xfrm>
            <a:off x="9268032" y="3528079"/>
            <a:ext cx="6133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AB2F46-461A-2B41-8BF0-A0C8F4CA3220}"/>
                  </a:ext>
                </a:extLst>
              </p:cNvPr>
              <p:cNvSpPr txBox="1"/>
              <p:nvPr/>
            </p:nvSpPr>
            <p:spPr>
              <a:xfrm>
                <a:off x="6669959" y="1190774"/>
                <a:ext cx="1866217" cy="76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Sigmoid function:</a:t>
                </a:r>
              </a:p>
              <a:p>
                <a:r>
                  <a:rPr lang="en-US" dirty="0"/>
                  <a:t>      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AB2F46-461A-2B41-8BF0-A0C8F4CA3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959" y="1190774"/>
                <a:ext cx="1866217" cy="761940"/>
              </a:xfrm>
              <a:prstGeom prst="rect">
                <a:avLst/>
              </a:prstGeom>
              <a:blipFill>
                <a:blip r:embed="rId6"/>
                <a:stretch>
                  <a:fillRect l="-2721" t="-3279" r="-204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2F8EAF9-54A4-A743-BEDD-C0643C820F12}"/>
              </a:ext>
            </a:extLst>
          </p:cNvPr>
          <p:cNvSpPr txBox="1"/>
          <p:nvPr/>
        </p:nvSpPr>
        <p:spPr>
          <a:xfrm>
            <a:off x="9949489" y="1017797"/>
            <a:ext cx="1879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ReLU</a:t>
            </a:r>
            <a:r>
              <a:rPr lang="en-US" b="1" dirty="0"/>
              <a:t> function:</a:t>
            </a:r>
          </a:p>
          <a:p>
            <a:r>
              <a:rPr lang="en-US" dirty="0"/>
              <a:t>	x  x =&gt; 0</a:t>
            </a:r>
          </a:p>
          <a:p>
            <a:r>
              <a:rPr lang="en-US" dirty="0"/>
              <a:t>	0  x &lt;   0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8FD6141E-7958-E946-8A28-C272863426FC}"/>
              </a:ext>
            </a:extLst>
          </p:cNvPr>
          <p:cNvSpPr/>
          <p:nvPr/>
        </p:nvSpPr>
        <p:spPr>
          <a:xfrm>
            <a:off x="10681291" y="1351231"/>
            <a:ext cx="262926" cy="595967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30AEC3-991E-A945-876D-D112FAFDB88E}"/>
              </a:ext>
            </a:extLst>
          </p:cNvPr>
          <p:cNvSpPr/>
          <p:nvPr/>
        </p:nvSpPr>
        <p:spPr>
          <a:xfrm>
            <a:off x="10242233" y="1461444"/>
            <a:ext cx="510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 = </a:t>
            </a:r>
          </a:p>
        </p:txBody>
      </p:sp>
    </p:spTree>
    <p:extLst>
      <p:ext uri="{BB962C8B-B14F-4D97-AF65-F5344CB8AC3E}">
        <p14:creationId xmlns:p14="http://schemas.microsoft.com/office/powerpoint/2010/main" val="340918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F137-1494-A14D-ACD5-F1FE568A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Activation Functions</a:t>
            </a:r>
          </a:p>
        </p:txBody>
      </p:sp>
      <p:pic>
        <p:nvPicPr>
          <p:cNvPr id="1026" name="Picture 2" descr="Machine Learning">
            <a:extLst>
              <a:ext uri="{FF2B5EF4-FFF2-40B4-BE49-F238E27FC236}">
                <a16:creationId xmlns:a16="http://schemas.microsoft.com/office/drawing/2014/main" id="{9B4D32F7-F857-9A4F-80EB-FDBB15094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986" y="2459864"/>
            <a:ext cx="4921161" cy="369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3960D3-38DE-0E42-BA60-E95F9404B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purpose of activation functions is to introduce non-linearities into the network. </a:t>
            </a:r>
          </a:p>
        </p:txBody>
      </p:sp>
    </p:spTree>
    <p:extLst>
      <p:ext uri="{BB962C8B-B14F-4D97-AF65-F5344CB8AC3E}">
        <p14:creationId xmlns:p14="http://schemas.microsoft.com/office/powerpoint/2010/main" val="3911007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2154-F1DD-EA43-9584-1BD695E56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3F394-3AA4-5247-8FE0-9097F59AD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Build a neural network to distinguish green vs. red points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11CC7F1-3FAF-8343-9FEC-893F058F4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233" y="2579513"/>
            <a:ext cx="4102547" cy="34158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6216DD-E41E-AF4B-880D-08C45968D969}"/>
              </a:ext>
            </a:extLst>
          </p:cNvPr>
          <p:cNvCxnSpPr>
            <a:cxnSpLocks/>
          </p:cNvCxnSpPr>
          <p:nvPr/>
        </p:nvCxnSpPr>
        <p:spPr>
          <a:xfrm>
            <a:off x="5885645" y="3013656"/>
            <a:ext cx="1738648" cy="20219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393316-5C48-B047-B239-4C67D02BF7BA}"/>
              </a:ext>
            </a:extLst>
          </p:cNvPr>
          <p:cNvCxnSpPr>
            <a:cxnSpLocks/>
          </p:cNvCxnSpPr>
          <p:nvPr/>
        </p:nvCxnSpPr>
        <p:spPr>
          <a:xfrm flipH="1">
            <a:off x="4472609" y="2932043"/>
            <a:ext cx="4422913" cy="21866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08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2720-9E22-7A4E-BC82-F9DD395A2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Output Perceptron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F58EED-24F3-0A40-9FB4-5F8D45DDD446}"/>
              </a:ext>
            </a:extLst>
          </p:cNvPr>
          <p:cNvSpPr/>
          <p:nvPr/>
        </p:nvSpPr>
        <p:spPr>
          <a:xfrm>
            <a:off x="4610392" y="2766023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366335-73CC-6344-B39C-EF3B808E2318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>
            <a:off x="2823795" y="3158507"/>
            <a:ext cx="1786597" cy="647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CC2ECE-329A-5146-A6C2-1CF9D244A0DB}"/>
              </a:ext>
            </a:extLst>
          </p:cNvPr>
          <p:cNvCxnSpPr>
            <a:cxnSpLocks/>
            <a:stCxn id="12" idx="6"/>
            <a:endCxn id="4" idx="2"/>
          </p:cNvCxnSpPr>
          <p:nvPr/>
        </p:nvCxnSpPr>
        <p:spPr>
          <a:xfrm flipV="1">
            <a:off x="2823794" y="3223223"/>
            <a:ext cx="1786598" cy="5433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4587A6-7619-F445-A323-93CDA0F0F5D8}"/>
              </a:ext>
            </a:extLst>
          </p:cNvPr>
          <p:cNvCxnSpPr>
            <a:cxnSpLocks/>
            <a:stCxn id="13" idx="6"/>
            <a:endCxn id="4" idx="2"/>
          </p:cNvCxnSpPr>
          <p:nvPr/>
        </p:nvCxnSpPr>
        <p:spPr>
          <a:xfrm flipV="1">
            <a:off x="2823794" y="3223223"/>
            <a:ext cx="1786598" cy="16434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3751A0-DCF4-8D4F-824D-BBE20C387A23}"/>
              </a:ext>
            </a:extLst>
          </p:cNvPr>
          <p:cNvCxnSpPr>
            <a:cxnSpLocks/>
            <a:stCxn id="4" idx="6"/>
            <a:endCxn id="19" idx="1"/>
          </p:cNvCxnSpPr>
          <p:nvPr/>
        </p:nvCxnSpPr>
        <p:spPr>
          <a:xfrm>
            <a:off x="5524792" y="3223223"/>
            <a:ext cx="647114" cy="6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33210E3-2C35-964A-A470-F640B0EA256A}"/>
              </a:ext>
            </a:extLst>
          </p:cNvPr>
          <p:cNvSpPr/>
          <p:nvPr/>
        </p:nvSpPr>
        <p:spPr>
          <a:xfrm>
            <a:off x="2227310" y="2957091"/>
            <a:ext cx="596485" cy="40283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X</a:t>
            </a:r>
            <a:r>
              <a:rPr lang="en-US" sz="16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39D850-D734-4D4E-8979-653F1DA27FBC}"/>
              </a:ext>
            </a:extLst>
          </p:cNvPr>
          <p:cNvSpPr/>
          <p:nvPr/>
        </p:nvSpPr>
        <p:spPr>
          <a:xfrm>
            <a:off x="2227309" y="3565160"/>
            <a:ext cx="596485" cy="40283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X</a:t>
            </a:r>
            <a:r>
              <a:rPr lang="en-US" sz="16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A4468A-3BF4-FF4B-BF87-0212C0A4FB9A}"/>
              </a:ext>
            </a:extLst>
          </p:cNvPr>
          <p:cNvSpPr/>
          <p:nvPr/>
        </p:nvSpPr>
        <p:spPr>
          <a:xfrm>
            <a:off x="2227309" y="4665271"/>
            <a:ext cx="596485" cy="40283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x</a:t>
            </a:r>
            <a:r>
              <a:rPr lang="en-US" sz="1600" baseline="-25000" dirty="0" err="1">
                <a:solidFill>
                  <a:schemeClr val="tx1"/>
                </a:solidFill>
              </a:rPr>
              <a:t>n</a:t>
            </a:r>
            <a:endParaRPr lang="en-US" sz="16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B15FFF-E2BE-DB4A-90E4-97C9293C54A3}"/>
                  </a:ext>
                </a:extLst>
              </p:cNvPr>
              <p:cNvSpPr txBox="1"/>
              <p:nvPr/>
            </p:nvSpPr>
            <p:spPr>
              <a:xfrm>
                <a:off x="4647481" y="2808270"/>
                <a:ext cx="879150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baseline="-25000" smtClean="0">
                              <a:latin typeface="Cambria Math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B15FFF-E2BE-DB4A-90E4-97C9293C5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481" y="2808270"/>
                <a:ext cx="879150" cy="756426"/>
              </a:xfrm>
              <a:prstGeom prst="rect">
                <a:avLst/>
              </a:prstGeom>
              <a:blipFill>
                <a:blip r:embed="rId2"/>
                <a:stretch>
                  <a:fillRect l="-91549" t="-120000" r="-1408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577C0BD1-0BB6-2549-8591-759E945E8682}"/>
              </a:ext>
            </a:extLst>
          </p:cNvPr>
          <p:cNvSpPr/>
          <p:nvPr/>
        </p:nvSpPr>
        <p:spPr>
          <a:xfrm>
            <a:off x="6171906" y="2788414"/>
            <a:ext cx="787791" cy="8833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14DB05-4CEF-E849-A945-BC346EA0CF83}"/>
                  </a:ext>
                </a:extLst>
              </p:cNvPr>
              <p:cNvSpPr txBox="1"/>
              <p:nvPr/>
            </p:nvSpPr>
            <p:spPr>
              <a:xfrm>
                <a:off x="6299147" y="3045803"/>
                <a:ext cx="5713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000" dirty="0"/>
                  <a:t>(.)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14DB05-4CEF-E849-A945-BC346EA0C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47" y="3045803"/>
                <a:ext cx="571389" cy="400110"/>
              </a:xfrm>
              <a:prstGeom prst="rect">
                <a:avLst/>
              </a:prstGeom>
              <a:blipFill>
                <a:blip r:embed="rId3"/>
                <a:stretch>
                  <a:fillRect t="-9375" r="-1087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75E5B29-A0AD-EE46-A2DD-773917864FFB}"/>
              </a:ext>
            </a:extLst>
          </p:cNvPr>
          <p:cNvSpPr txBox="1"/>
          <p:nvPr/>
        </p:nvSpPr>
        <p:spPr>
          <a:xfrm>
            <a:off x="5880931" y="1975711"/>
            <a:ext cx="119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Non-linear Activation </a:t>
            </a:r>
          </a:p>
          <a:p>
            <a:pPr algn="ctr"/>
            <a:r>
              <a:rPr lang="en-US" sz="1600" b="1" dirty="0"/>
              <a:t>function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6C82EC-938B-C048-A65F-0F6B68672045}"/>
              </a:ext>
            </a:extLst>
          </p:cNvPr>
          <p:cNvGrpSpPr/>
          <p:nvPr/>
        </p:nvGrpSpPr>
        <p:grpSpPr>
          <a:xfrm>
            <a:off x="7086721" y="2702589"/>
            <a:ext cx="1712328" cy="465376"/>
            <a:chOff x="6081650" y="3586108"/>
            <a:chExt cx="1712328" cy="4653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02D809E-01AC-5443-8A34-0D4F34DC84A8}"/>
                    </a:ext>
                  </a:extLst>
                </p:cNvPr>
                <p:cNvSpPr/>
                <p:nvPr/>
              </p:nvSpPr>
              <p:spPr>
                <a:xfrm>
                  <a:off x="6081650" y="3589819"/>
                  <a:ext cx="17123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2400" dirty="0"/>
                    <a:t> = Output</a:t>
                  </a:r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02D809E-01AC-5443-8A34-0D4F34DC84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1650" y="3589819"/>
                  <a:ext cx="1712328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481" t="-8108" r="-1481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6809ED8-C781-AE45-9EE3-C295E7802A0E}"/>
                    </a:ext>
                  </a:extLst>
                </p:cNvPr>
                <p:cNvSpPr txBox="1"/>
                <p:nvPr/>
              </p:nvSpPr>
              <p:spPr>
                <a:xfrm rot="5400000">
                  <a:off x="6185410" y="3565750"/>
                  <a:ext cx="17472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6809ED8-C781-AE45-9EE3-C295E7802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185410" y="3565750"/>
                  <a:ext cx="174727" cy="215444"/>
                </a:xfrm>
                <a:prstGeom prst="rect">
                  <a:avLst/>
                </a:prstGeom>
                <a:blipFill>
                  <a:blip r:embed="rId5"/>
                  <a:stretch>
                    <a:fillRect t="-1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807112-BC4D-C547-9F27-7E33FD8AF227}"/>
              </a:ext>
            </a:extLst>
          </p:cNvPr>
          <p:cNvCxnSpPr>
            <a:cxnSpLocks/>
          </p:cNvCxnSpPr>
          <p:nvPr/>
        </p:nvCxnSpPr>
        <p:spPr>
          <a:xfrm>
            <a:off x="2538951" y="4104917"/>
            <a:ext cx="0" cy="59605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F40048-C67F-9A43-A19B-D0D27FEFDC7E}"/>
              </a:ext>
            </a:extLst>
          </p:cNvPr>
          <p:cNvCxnSpPr>
            <a:cxnSpLocks/>
          </p:cNvCxnSpPr>
          <p:nvPr/>
        </p:nvCxnSpPr>
        <p:spPr>
          <a:xfrm>
            <a:off x="6969368" y="3259000"/>
            <a:ext cx="647114" cy="6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A2F6ECD4-3AC8-764C-B37D-CEA199083FDA}"/>
              </a:ext>
            </a:extLst>
          </p:cNvPr>
          <p:cNvSpPr/>
          <p:nvPr/>
        </p:nvSpPr>
        <p:spPr>
          <a:xfrm>
            <a:off x="4610392" y="4354315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2548888-8156-1642-A3F2-11CAF896C041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5524792" y="4811515"/>
            <a:ext cx="647114" cy="6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A0368D-7FD6-764A-A8E7-38E93B36A000}"/>
                  </a:ext>
                </a:extLst>
              </p:cNvPr>
              <p:cNvSpPr txBox="1"/>
              <p:nvPr/>
            </p:nvSpPr>
            <p:spPr>
              <a:xfrm>
                <a:off x="4660360" y="4409441"/>
                <a:ext cx="879150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baseline="-25000" smtClean="0">
                              <a:latin typeface="Cambria Math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A0368D-7FD6-764A-A8E7-38E93B36A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360" y="4409441"/>
                <a:ext cx="879150" cy="756426"/>
              </a:xfrm>
              <a:prstGeom prst="rect">
                <a:avLst/>
              </a:prstGeom>
              <a:blipFill>
                <a:blip r:embed="rId6"/>
                <a:stretch>
                  <a:fillRect l="-92958" t="-118333" r="-1408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1076FF73-C0AD-9A49-8987-84A4EF4A5D22}"/>
              </a:ext>
            </a:extLst>
          </p:cNvPr>
          <p:cNvSpPr/>
          <p:nvPr/>
        </p:nvSpPr>
        <p:spPr>
          <a:xfrm>
            <a:off x="6171906" y="4376706"/>
            <a:ext cx="787791" cy="8833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573B57-2BD3-D24A-ADBA-CF8569606441}"/>
                  </a:ext>
                </a:extLst>
              </p:cNvPr>
              <p:cNvSpPr txBox="1"/>
              <p:nvPr/>
            </p:nvSpPr>
            <p:spPr>
              <a:xfrm>
                <a:off x="6299147" y="4634095"/>
                <a:ext cx="5713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000" dirty="0"/>
                  <a:t>(.)</a:t>
                </a: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573B57-2BD3-D24A-ADBA-CF8569606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47" y="4634095"/>
                <a:ext cx="571389" cy="400110"/>
              </a:xfrm>
              <a:prstGeom prst="rect">
                <a:avLst/>
              </a:prstGeom>
              <a:blipFill>
                <a:blip r:embed="rId3"/>
                <a:stretch>
                  <a:fillRect t="-6061" r="-1087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B7D49E4C-2B44-BD45-9138-74ED2DC1E5D8}"/>
              </a:ext>
            </a:extLst>
          </p:cNvPr>
          <p:cNvSpPr txBox="1"/>
          <p:nvPr/>
        </p:nvSpPr>
        <p:spPr>
          <a:xfrm>
            <a:off x="5880931" y="3564003"/>
            <a:ext cx="119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Non-linear Activation </a:t>
            </a:r>
          </a:p>
          <a:p>
            <a:pPr algn="ctr"/>
            <a:r>
              <a:rPr lang="en-US" sz="1600" b="1" dirty="0"/>
              <a:t>function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11F687-76F4-3146-820E-32F982E6EB26}"/>
              </a:ext>
            </a:extLst>
          </p:cNvPr>
          <p:cNvGrpSpPr/>
          <p:nvPr/>
        </p:nvGrpSpPr>
        <p:grpSpPr>
          <a:xfrm>
            <a:off x="7086721" y="4290881"/>
            <a:ext cx="1703159" cy="465376"/>
            <a:chOff x="6081650" y="3586108"/>
            <a:chExt cx="1703159" cy="4653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B671CB2-352B-EB40-8CEE-33BB6A0C9C41}"/>
                    </a:ext>
                  </a:extLst>
                </p:cNvPr>
                <p:cNvSpPr/>
                <p:nvPr/>
              </p:nvSpPr>
              <p:spPr>
                <a:xfrm>
                  <a:off x="6081650" y="3589819"/>
                  <a:ext cx="170315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sz="2400" baseline="-25000" dirty="0"/>
                    <a:t>2</a:t>
                  </a:r>
                  <a:r>
                    <a:rPr lang="en-US" sz="2400" dirty="0"/>
                    <a:t> = Output</a:t>
                  </a:r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B671CB2-352B-EB40-8CEE-33BB6A0C9C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1650" y="3589819"/>
                  <a:ext cx="1703159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1481" t="-5263" r="-1481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FDC966-078F-ED4E-97DE-5CD750F5DFC8}"/>
                    </a:ext>
                  </a:extLst>
                </p:cNvPr>
                <p:cNvSpPr txBox="1"/>
                <p:nvPr/>
              </p:nvSpPr>
              <p:spPr>
                <a:xfrm rot="5400000">
                  <a:off x="6185410" y="3565750"/>
                  <a:ext cx="17472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FDC966-078F-ED4E-97DE-5CD750F5DF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185410" y="3565750"/>
                  <a:ext cx="174727" cy="215444"/>
                </a:xfrm>
                <a:prstGeom prst="rect">
                  <a:avLst/>
                </a:prstGeom>
                <a:blipFill>
                  <a:blip r:embed="rId8"/>
                  <a:stretch>
                    <a:fillRect t="-13333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689FE5-DE3C-8C46-99D6-AEC1CF598871}"/>
              </a:ext>
            </a:extLst>
          </p:cNvPr>
          <p:cNvCxnSpPr>
            <a:cxnSpLocks/>
          </p:cNvCxnSpPr>
          <p:nvPr/>
        </p:nvCxnSpPr>
        <p:spPr>
          <a:xfrm>
            <a:off x="6969368" y="4847292"/>
            <a:ext cx="647114" cy="6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341D62-79CC-B848-B9C6-415115E4D221}"/>
              </a:ext>
            </a:extLst>
          </p:cNvPr>
          <p:cNvCxnSpPr>
            <a:cxnSpLocks/>
            <a:stCxn id="11" idx="6"/>
            <a:endCxn id="28" idx="2"/>
          </p:cNvCxnSpPr>
          <p:nvPr/>
        </p:nvCxnSpPr>
        <p:spPr>
          <a:xfrm>
            <a:off x="2823795" y="3158507"/>
            <a:ext cx="1786597" cy="16530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12DEF73-ECE7-C34A-902B-74FBC3F783F8}"/>
              </a:ext>
            </a:extLst>
          </p:cNvPr>
          <p:cNvCxnSpPr>
            <a:cxnSpLocks/>
            <a:stCxn id="12" idx="6"/>
            <a:endCxn id="28" idx="2"/>
          </p:cNvCxnSpPr>
          <p:nvPr/>
        </p:nvCxnSpPr>
        <p:spPr>
          <a:xfrm>
            <a:off x="2823794" y="3766576"/>
            <a:ext cx="1786598" cy="10449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AD75B5C-4AC1-2F4B-A3B8-7E5914CE1685}"/>
              </a:ext>
            </a:extLst>
          </p:cNvPr>
          <p:cNvCxnSpPr>
            <a:cxnSpLocks/>
            <a:stCxn id="13" idx="6"/>
            <a:endCxn id="28" idx="2"/>
          </p:cNvCxnSpPr>
          <p:nvPr/>
        </p:nvCxnSpPr>
        <p:spPr>
          <a:xfrm flipV="1">
            <a:off x="2823794" y="4811515"/>
            <a:ext cx="1786598" cy="551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891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4F9EE-8821-1E49-B6D9-9EEB5955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B4E53-2FF2-734A-96D8-96227D9AC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dirty="0"/>
                  <a:t>of a function f(x) </a:t>
                </a:r>
              </a:p>
              <a:p>
                <a:pPr marL="0" indent="0">
                  <a:buNone/>
                </a:pPr>
                <a:r>
                  <a:rPr lang="en-US" dirty="0"/>
                  <a:t>at x = a provides the slope of the</a:t>
                </a:r>
              </a:p>
              <a:p>
                <a:pPr marL="0" indent="0">
                  <a:buNone/>
                </a:pPr>
                <a:r>
                  <a:rPr lang="en-US" dirty="0"/>
                  <a:t>curve at x=a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B4E53-2FF2-734A-96D8-96227D9AC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گرتە - ویکیپیدیا، ئینسایکڵۆپیدیای ئازاد">
            <a:extLst>
              <a:ext uri="{FF2B5EF4-FFF2-40B4-BE49-F238E27FC236}">
                <a16:creationId xmlns:a16="http://schemas.microsoft.com/office/drawing/2014/main" id="{7C2B89BC-021B-5344-876F-074A3A4FC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50" y="74709"/>
            <a:ext cx="4932773" cy="468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342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C4F1-FACE-A343-BB1E-08A0D9ED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Derivative with </a:t>
            </a:r>
            <a:r>
              <a:rPr lang="en-US" dirty="0" err="1"/>
              <a:t>Pytorch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F9C277-6982-AD45-A7EA-CDD25952EA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f(x) = 9x</a:t>
                </a:r>
                <a:r>
                  <a:rPr lang="en-US" baseline="30000" dirty="0"/>
                  <a:t>4</a:t>
                </a:r>
                <a:r>
                  <a:rPr lang="en-US" dirty="0"/>
                  <a:t> + 2x</a:t>
                </a:r>
                <a:r>
                  <a:rPr lang="en-US" baseline="30000" dirty="0"/>
                  <a:t>3 </a:t>
                </a:r>
                <a:r>
                  <a:rPr lang="en-US" dirty="0"/>
                  <a:t>+ 3x</a:t>
                </a:r>
                <a:r>
                  <a:rPr lang="en-US" baseline="30000" dirty="0"/>
                  <a:t>2</a:t>
                </a:r>
                <a:r>
                  <a:rPr lang="en-US" dirty="0"/>
                  <a:t> + 6x + 1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= 36 x</a:t>
                </a:r>
                <a:r>
                  <a:rPr lang="en-US" baseline="30000" dirty="0"/>
                  <a:t>3</a:t>
                </a:r>
                <a:r>
                  <a:rPr lang="en-US" dirty="0"/>
                  <a:t>+6x</a:t>
                </a:r>
                <a:r>
                  <a:rPr lang="en-US" baseline="30000" dirty="0"/>
                  <a:t>2</a:t>
                </a:r>
                <a:r>
                  <a:rPr lang="en-US" dirty="0"/>
                  <a:t>+6x+6 | </a:t>
                </a:r>
                <a:r>
                  <a:rPr lang="en-US" baseline="-25000" dirty="0"/>
                  <a:t>x=2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36*(2)</a:t>
                </a:r>
                <a:r>
                  <a:rPr lang="en-US" baseline="30000" dirty="0"/>
                  <a:t>3</a:t>
                </a:r>
                <a:r>
                  <a:rPr lang="en-US" dirty="0"/>
                  <a:t>+6*(2)</a:t>
                </a:r>
                <a:r>
                  <a:rPr lang="en-US" baseline="30000" dirty="0"/>
                  <a:t>2</a:t>
                </a:r>
                <a:r>
                  <a:rPr lang="en-US" dirty="0"/>
                  <a:t>+6*2+6</a:t>
                </a:r>
                <a:r>
                  <a:rPr lang="en-US" baseline="30000" dirty="0"/>
                  <a:t> </a:t>
                </a:r>
                <a:r>
                  <a:rPr lang="en-US" dirty="0"/>
                  <a:t>=330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F9C277-6982-AD45-A7EA-CDD25952E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845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671</Words>
  <Application>Microsoft Macintosh PowerPoint</Application>
  <PresentationFormat>Widescreen</PresentationFormat>
  <Paragraphs>209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Equation</vt:lpstr>
      <vt:lpstr>Perceptron</vt:lpstr>
      <vt:lpstr>Perceptron: Forward Propagation</vt:lpstr>
      <vt:lpstr>Perceptron: Forward Propagation</vt:lpstr>
      <vt:lpstr>Activation function</vt:lpstr>
      <vt:lpstr>Importance of Activation Functions</vt:lpstr>
      <vt:lpstr>Importance of Activation Functions</vt:lpstr>
      <vt:lpstr>Multi Output Perceptron</vt:lpstr>
      <vt:lpstr>Derivative</vt:lpstr>
      <vt:lpstr>Calculate Derivative with Pytorch </vt:lpstr>
      <vt:lpstr>PowerPoint Presentation</vt:lpstr>
      <vt:lpstr>Gradient descent</vt:lpstr>
      <vt:lpstr>Gradient </vt:lpstr>
      <vt:lpstr>Learning Rate: Steps</vt:lpstr>
      <vt:lpstr>Dropout</vt:lpstr>
      <vt:lpstr>Dropout</vt:lpstr>
      <vt:lpstr>Overfitting revisited: regularization</vt:lpstr>
      <vt:lpstr>Common regularizers</vt:lpstr>
      <vt:lpstr>Deep Neural Network (DNN)</vt:lpstr>
      <vt:lpstr>DNN Assignment -1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Perceptron</dc:title>
  <dc:creator>Paul Rad</dc:creator>
  <cp:lastModifiedBy>Paul Rad</cp:lastModifiedBy>
  <cp:revision>3</cp:revision>
  <dcterms:created xsi:type="dcterms:W3CDTF">2020-11-27T17:01:37Z</dcterms:created>
  <dcterms:modified xsi:type="dcterms:W3CDTF">2020-11-27T23:42:11Z</dcterms:modified>
</cp:coreProperties>
</file>